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536" r:id="rId2"/>
    <p:sldId id="409" r:id="rId3"/>
    <p:sldId id="410" r:id="rId4"/>
    <p:sldId id="517" r:id="rId5"/>
    <p:sldId id="518" r:id="rId6"/>
    <p:sldId id="274" r:id="rId7"/>
    <p:sldId id="519" r:id="rId8"/>
    <p:sldId id="520" r:id="rId9"/>
    <p:sldId id="521" r:id="rId10"/>
    <p:sldId id="530" r:id="rId11"/>
    <p:sldId id="531" r:id="rId12"/>
    <p:sldId id="532" r:id="rId13"/>
    <p:sldId id="528" r:id="rId14"/>
    <p:sldId id="529" r:id="rId15"/>
    <p:sldId id="535" r:id="rId16"/>
    <p:sldId id="438" r:id="rId17"/>
    <p:sldId id="537" r:id="rId18"/>
    <p:sldId id="533" r:id="rId19"/>
    <p:sldId id="534" r:id="rId20"/>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8"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B566"/>
    <a:srgbClr val="0A3B66"/>
    <a:srgbClr val="2FB566"/>
    <a:srgbClr val="0A3A3F"/>
    <a:srgbClr val="AE3A5D"/>
    <a:srgbClr val="DE5C32"/>
    <a:srgbClr val="4D4D4F"/>
    <a:srgbClr val="FFFF66"/>
    <a:srgbClr val="BCCE83"/>
    <a:srgbClr val="4D1D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88173" autoAdjust="0"/>
  </p:normalViewPr>
  <p:slideViewPr>
    <p:cSldViewPr snapToGrid="0" snapToObjects="1">
      <p:cViewPr varScale="1">
        <p:scale>
          <a:sx n="97" d="100"/>
          <a:sy n="97" d="100"/>
        </p:scale>
        <p:origin x="1920" y="84"/>
      </p:cViewPr>
      <p:guideLst>
        <p:guide orient="horz" pos="2088"/>
        <p:guide pos="2880"/>
      </p:guideLst>
    </p:cSldViewPr>
  </p:slideViewPr>
  <p:notesTextViewPr>
    <p:cViewPr>
      <p:scale>
        <a:sx n="100" d="100"/>
        <a:sy n="100" d="100"/>
      </p:scale>
      <p:origin x="0" y="0"/>
    </p:cViewPr>
  </p:notesTextViewPr>
  <p:sorterViewPr>
    <p:cViewPr>
      <p:scale>
        <a:sx n="80" d="100"/>
        <a:sy n="80" d="100"/>
      </p:scale>
      <p:origin x="0" y="-3533"/>
    </p:cViewPr>
  </p:sorterViewPr>
  <p:notesViewPr>
    <p:cSldViewPr snapToGrid="0" snapToObjects="1">
      <p:cViewPr varScale="1">
        <p:scale>
          <a:sx n="89" d="100"/>
          <a:sy n="89" d="100"/>
        </p:scale>
        <p:origin x="3750" y="10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78B14AEC-3036-0C44-8E03-5701D335E297}" type="datetimeFigureOut">
              <a:rPr lang="en-US" smtClean="0"/>
              <a:t>7/18/2017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F86809BB-6EC8-AA44-B93A-3BB9F168CA1A}" type="slidenum">
              <a:rPr lang="en-US" smtClean="0"/>
              <a:t>‹#›</a:t>
            </a:fld>
            <a:endParaRPr lang="en-US"/>
          </a:p>
        </p:txBody>
      </p:sp>
    </p:spTree>
    <p:extLst>
      <p:ext uri="{BB962C8B-B14F-4D97-AF65-F5344CB8AC3E}">
        <p14:creationId xmlns:p14="http://schemas.microsoft.com/office/powerpoint/2010/main" val="35516583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aseline="0" dirty="0"/>
          </a:p>
        </p:txBody>
      </p:sp>
      <p:sp>
        <p:nvSpPr>
          <p:cNvPr id="4" name="Slide Number Placeholder 3"/>
          <p:cNvSpPr>
            <a:spLocks noGrp="1"/>
          </p:cNvSpPr>
          <p:nvPr>
            <p:ph type="sldNum" sz="quarter" idx="10"/>
          </p:nvPr>
        </p:nvSpPr>
        <p:spPr/>
        <p:txBody>
          <a:bodyPr/>
          <a:lstStyle/>
          <a:p>
            <a:fld id="{F86809BB-6EC8-AA44-B93A-3BB9F168CA1A}" type="slidenum">
              <a:rPr lang="en-US" smtClean="0"/>
              <a:t>2</a:t>
            </a:fld>
            <a:endParaRPr lang="en-US" dirty="0"/>
          </a:p>
        </p:txBody>
      </p:sp>
    </p:spTree>
    <p:extLst>
      <p:ext uri="{BB962C8B-B14F-4D97-AF65-F5344CB8AC3E}">
        <p14:creationId xmlns:p14="http://schemas.microsoft.com/office/powerpoint/2010/main" val="866265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518" indent="-165518">
              <a:buFont typeface="Arial" panose="020B0604020202020204" pitchFamily="34" charset="0"/>
              <a:buChar char="•"/>
            </a:pPr>
            <a:r>
              <a:rPr lang="en-US" b="0" i="0" kern="1200" dirty="0">
                <a:solidFill>
                  <a:schemeClr val="tx1"/>
                </a:solidFill>
                <a:effectLst/>
                <a:latin typeface="+mn-lt"/>
                <a:ea typeface="+mn-ea"/>
                <a:cs typeface="+mn-cs"/>
              </a:rPr>
              <a:t>Nine commissioners oversee the Oregon Tourism Commission, and each is appointed by the governor of Oregon</a:t>
            </a:r>
          </a:p>
          <a:p>
            <a:pPr marL="165518" indent="-165518">
              <a:buFont typeface="Arial" panose="020B0604020202020204" pitchFamily="34" charset="0"/>
              <a:buChar char="•"/>
            </a:pPr>
            <a:r>
              <a:rPr lang="en-US" b="0" i="0" kern="1200" dirty="0">
                <a:solidFill>
                  <a:schemeClr val="tx1"/>
                </a:solidFill>
                <a:effectLst/>
                <a:latin typeface="+mn-lt"/>
                <a:ea typeface="+mn-ea"/>
                <a:cs typeface="+mn-cs"/>
              </a:rPr>
              <a:t>One represents the public-at-large, five represent the lodging sector and three represent the tourism industry-at-large (not including lodging)</a:t>
            </a:r>
          </a:p>
          <a:p>
            <a:pPr marL="165518" indent="-165518">
              <a:buFont typeface="Arial" panose="020B0604020202020204" pitchFamily="34" charset="0"/>
              <a:buChar char="•"/>
            </a:pPr>
            <a:r>
              <a:rPr lang="en-US" b="0" i="0" kern="1200" dirty="0">
                <a:solidFill>
                  <a:schemeClr val="tx1"/>
                </a:solidFill>
                <a:effectLst/>
                <a:latin typeface="+mn-lt"/>
                <a:ea typeface="+mn-ea"/>
                <a:cs typeface="+mn-cs"/>
              </a:rPr>
              <a:t>Commissioners approve and oversee the commission budget and strategic plan that directs the actions of the professional staff</a:t>
            </a:r>
          </a:p>
          <a:p>
            <a:pPr marL="165518" indent="-165518">
              <a:buFont typeface="Arial" panose="020B0604020202020204" pitchFamily="34" charset="0"/>
              <a:buChar char="•"/>
            </a:pPr>
            <a:endParaRPr lang="en-US" b="0" i="0" kern="1200" dirty="0">
              <a:solidFill>
                <a:schemeClr val="tx1"/>
              </a:solidFill>
              <a:effectLst/>
              <a:latin typeface="+mn-lt"/>
              <a:ea typeface="+mn-ea"/>
              <a:cs typeface="+mn-cs"/>
            </a:endParaRPr>
          </a:p>
          <a:p>
            <a:pPr marL="165518" indent="-165518">
              <a:buFont typeface="Arial" panose="020B0604020202020204" pitchFamily="34" charset="0"/>
              <a:buChar char="•"/>
            </a:pPr>
            <a:r>
              <a:rPr lang="en-US" b="0" i="0" kern="1200" dirty="0">
                <a:solidFill>
                  <a:schemeClr val="tx1"/>
                </a:solidFill>
                <a:effectLst/>
                <a:latin typeface="+mn-lt"/>
                <a:ea typeface="+mn-ea"/>
                <a:cs typeface="+mn-cs"/>
              </a:rPr>
              <a:t>Todd Davidson</a:t>
            </a:r>
            <a:r>
              <a:rPr lang="en-US" b="0" i="0" kern="1200" baseline="0" dirty="0">
                <a:solidFill>
                  <a:schemeClr val="tx1"/>
                </a:solidFill>
                <a:effectLst/>
                <a:latin typeface="+mn-lt"/>
                <a:ea typeface="+mn-ea"/>
                <a:cs typeface="+mn-cs"/>
              </a:rPr>
              <a:t> was appointed Executive Director of the Oregon Tourism Commission in 1996 and named CEO in 2004. </a:t>
            </a:r>
          </a:p>
          <a:p>
            <a:pPr marL="165518" indent="-165518">
              <a:buFont typeface="Arial" panose="020B0604020202020204" pitchFamily="34" charset="0"/>
              <a:buChar char="•"/>
            </a:pPr>
            <a:endParaRPr lang="en-US" dirty="0"/>
          </a:p>
          <a:p>
            <a:pPr marL="165518" indent="-165518">
              <a:buFont typeface="Arial" panose="020B0604020202020204" pitchFamily="34" charset="0"/>
              <a:buChar char="•"/>
            </a:pPr>
            <a:r>
              <a:rPr lang="en-US" dirty="0"/>
              <a:t>Travel Oregon has garnered 20 Mercury Awards during Todd’s tenure, including two top awards for Best Overall State Marketing Program in 2010 and 2013. Recent Mercury Awards include: Best State Broadcast Campaign (2016), Best Branding and Integrated Marketing Campaign (2015), Best State International Marketing (2015, 2011 and 2009), Best Co-Op Marketing Plan (2014), Best Travel Website (2013), Best Interactive Marketing Program (2011), Best State Travel Guide (2011) and Best State Tourism Print Advertising (2009). Todd was also honored by the </a:t>
            </a:r>
            <a:r>
              <a:rPr lang="en-US" dirty="0" err="1"/>
              <a:t>NCSTD</a:t>
            </a:r>
            <a:r>
              <a:rPr lang="en-US" dirty="0"/>
              <a:t> as the State Tourism Director of the Year in 2006.</a:t>
            </a:r>
          </a:p>
          <a:p>
            <a:pPr marL="165518" indent="-165518">
              <a:buFont typeface="Arial" panose="020B0604020202020204" pitchFamily="34" charset="0"/>
              <a:buChar char="•"/>
            </a:pPr>
            <a:endParaRPr lang="en-US" dirty="0"/>
          </a:p>
          <a:p>
            <a:pPr marL="165518" indent="-165518">
              <a:buFont typeface="Arial" panose="020B0604020202020204" pitchFamily="34" charset="0"/>
              <a:buChar char="•"/>
            </a:pPr>
            <a:r>
              <a:rPr lang="en-US" dirty="0"/>
              <a:t>Todd is a past Chair of the U.S. Travel and Tourism Advisory Board,</a:t>
            </a:r>
            <a:r>
              <a:rPr lang="en-US" baseline="0" dirty="0"/>
              <a:t> </a:t>
            </a:r>
            <a:r>
              <a:rPr lang="en-US" dirty="0"/>
              <a:t>a position he was appointed to in January 2012 after being initially appointed to the Board in 2010. Todd continues to serve on the </a:t>
            </a:r>
            <a:r>
              <a:rPr lang="en-US" dirty="0" err="1"/>
              <a:t>USTTAB</a:t>
            </a:r>
            <a:r>
              <a:rPr lang="en-US" dirty="0"/>
              <a:t>, having been appointed to a fourth term by US Secretary of Commerce Penny Pritzker. Todd also serves as the National Chair of the U.S. Travel Association, and serves on the National Council of State Tourism Directors</a:t>
            </a:r>
            <a:r>
              <a:rPr lang="en-US" baseline="0" dirty="0"/>
              <a:t> </a:t>
            </a:r>
            <a:r>
              <a:rPr lang="en-US" dirty="0"/>
              <a:t>and the Western States Tourism Policy Council.</a:t>
            </a:r>
          </a:p>
        </p:txBody>
      </p:sp>
      <p:sp>
        <p:nvSpPr>
          <p:cNvPr id="4" name="Slide Number Placeholder 3"/>
          <p:cNvSpPr>
            <a:spLocks noGrp="1"/>
          </p:cNvSpPr>
          <p:nvPr>
            <p:ph type="sldNum" sz="quarter" idx="10"/>
          </p:nvPr>
        </p:nvSpPr>
        <p:spPr/>
        <p:txBody>
          <a:bodyPr/>
          <a:lstStyle/>
          <a:p>
            <a:fld id="{F86809BB-6EC8-AA44-B93A-3BB9F168CA1A}" type="slidenum">
              <a:rPr lang="en-US" smtClean="0"/>
              <a:t>3</a:t>
            </a:fld>
            <a:endParaRPr lang="en-US" dirty="0"/>
          </a:p>
        </p:txBody>
      </p:sp>
    </p:spTree>
    <p:extLst>
      <p:ext uri="{BB962C8B-B14F-4D97-AF65-F5344CB8AC3E}">
        <p14:creationId xmlns:p14="http://schemas.microsoft.com/office/powerpoint/2010/main" val="3457781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t>In 2003, Oregon</a:t>
            </a:r>
            <a:r>
              <a:rPr lang="en-US" sz="1600" baseline="0" dirty="0"/>
              <a:t> faced one of it’s highest </a:t>
            </a:r>
            <a:r>
              <a:rPr lang="en-US" sz="1600" dirty="0"/>
              <a:t>unemployment rates in history.</a:t>
            </a:r>
            <a:r>
              <a:rPr lang="en-US" sz="1600" baseline="0" dirty="0"/>
              <a:t> Eager to create new opportunities for Oregonians, the Oregon Tourism Investment Proposal was created, enacted &amp; signed into law. The bill made tourism &amp; hospitality a pillar of Oregon’s economy by reinvesting 1% of lodging revenue back into tourism development and marketing. Lawmakers realized visitors generate significant spending &amp; businesses may look to relocate to Oregon after visiting here. With proper support, they believed tourism could be a powerful tool to bolster the state’s economy. </a:t>
            </a:r>
          </a:p>
          <a:p>
            <a:pPr marL="0" indent="0">
              <a:buNone/>
            </a:pPr>
            <a:endParaRPr lang="en-US" sz="1600" b="0" dirty="0">
              <a:solidFill>
                <a:srgbClr val="4D4D4F"/>
              </a:solidFill>
              <a:ea typeface="Archer Book" charset="0"/>
              <a:cs typeface="Century Gothic"/>
            </a:endParaRPr>
          </a:p>
          <a:p>
            <a:pPr marL="0" indent="0">
              <a:buNone/>
            </a:pPr>
            <a:r>
              <a:rPr lang="en-US" sz="1600" b="0" dirty="0">
                <a:solidFill>
                  <a:srgbClr val="4D4D4F"/>
                </a:solidFill>
                <a:ea typeface="Archer Book" charset="0"/>
                <a:cs typeface="Century Gothic"/>
              </a:rPr>
              <a:t>The increase in economic impact is</a:t>
            </a:r>
            <a:r>
              <a:rPr lang="en-US" sz="1600" b="0" baseline="0" dirty="0">
                <a:solidFill>
                  <a:srgbClr val="4D4D4F"/>
                </a:solidFill>
                <a:ea typeface="Archer Book" charset="0"/>
                <a:cs typeface="Century Gothic"/>
              </a:rPr>
              <a:t> significant. So much so, that on March 3, 2016, House Bill 4146 was passed, which increased the state transient lodging tax from 1% to 1.8% for 4 years effective July 1, 2016. Effective July 1, 2020, the </a:t>
            </a:r>
            <a:r>
              <a:rPr lang="en-US" sz="1600" b="0" baseline="0" dirty="0" err="1">
                <a:solidFill>
                  <a:srgbClr val="4D4D4F"/>
                </a:solidFill>
                <a:ea typeface="Archer Book" charset="0"/>
                <a:cs typeface="Century Gothic"/>
              </a:rPr>
              <a:t>TLT</a:t>
            </a:r>
            <a:r>
              <a:rPr lang="en-US" sz="1600" b="0" baseline="0" dirty="0">
                <a:solidFill>
                  <a:srgbClr val="4D4D4F"/>
                </a:solidFill>
                <a:ea typeface="Archer Book" charset="0"/>
                <a:cs typeface="Century Gothic"/>
              </a:rPr>
              <a:t> reduces from 1.8% to 1.5%. The legislation directs 20% of the total collected to a Regional Cooperative Tourism Program, distributing funds to the 7 tourism regions and 10% to a competitive grants program. </a:t>
            </a:r>
          </a:p>
          <a:p>
            <a:pPr lvl="0" defTabSz="441381">
              <a:defRPr/>
            </a:pPr>
            <a:endParaRPr lang="en-US" sz="1600" b="1" dirty="0"/>
          </a:p>
          <a:p>
            <a:pPr marL="220690" lvl="0" indent="-220690" defTabSz="441381">
              <a:buFontTx/>
              <a:buAutoNum type="arabicPeriod"/>
              <a:defRPr/>
            </a:pPr>
            <a:r>
              <a:rPr lang="en-US" sz="1600" b="1" dirty="0"/>
              <a:t>HB4146</a:t>
            </a:r>
            <a:r>
              <a:rPr lang="en-US" sz="1600" b="1" baseline="0" dirty="0"/>
              <a:t> doesn’t</a:t>
            </a:r>
            <a:r>
              <a:rPr lang="en-US" sz="1600" b="1" dirty="0"/>
              <a:t> change: </a:t>
            </a:r>
          </a:p>
          <a:p>
            <a:pPr marL="677890" lvl="1" indent="-220690" defTabSz="441381">
              <a:buFontTx/>
              <a:buAutoNum type="arabicPeriod"/>
              <a:defRPr/>
            </a:pPr>
            <a:r>
              <a:rPr lang="en-US" sz="1600" dirty="0"/>
              <a:t>Local tourism funding percentages as determined by HB 2267 – Percentage rate of tourism investment as of July 2, 2003 becomes the floor for contributions to tourism (example:  Coos Bay 25% as of July 2, 2003 then Coos Bay must spend a minimum of 25% on tourism today)</a:t>
            </a:r>
          </a:p>
          <a:p>
            <a:pPr marL="677890" lvl="1" indent="-220690" defTabSz="441381">
              <a:buFontTx/>
              <a:buAutoNum type="arabicPeriod"/>
              <a:defRPr/>
            </a:pPr>
            <a:r>
              <a:rPr lang="en-US" sz="1600" dirty="0"/>
              <a:t>Local tourism investment requirement (minimum of 70%) for taxes initiated after July 2, 2003:  any new tax generated locally must dedicate a minimum of 70% for local tourism investment</a:t>
            </a:r>
          </a:p>
          <a:p>
            <a:pPr marL="677890" lvl="1" indent="-220690" defTabSz="441381">
              <a:buFontTx/>
              <a:buAutoNum type="arabicPeriod"/>
              <a:defRPr/>
            </a:pPr>
            <a:r>
              <a:rPr lang="en-US" sz="1600" dirty="0"/>
              <a:t>Tourism definitions – no definitions have changed; future investment still driven by definitions currently in statute</a:t>
            </a:r>
          </a:p>
          <a:p>
            <a:pPr marL="628565" lvl="1" indent="-171427">
              <a:buFont typeface="Arial" panose="020B0604020202020204" pitchFamily="34" charset="0"/>
              <a:buChar char="•"/>
            </a:pPr>
            <a:endParaRPr lang="en-US" sz="1600" dirty="0"/>
          </a:p>
          <a:p>
            <a:r>
              <a:rPr lang="en-US" sz="1600" i="1" dirty="0">
                <a:solidFill>
                  <a:srgbClr val="4D4D4F"/>
                </a:solidFill>
              </a:rPr>
              <a:t>FACILITATOR’S NOTE: </a:t>
            </a:r>
            <a:r>
              <a:rPr lang="en-US" sz="1600" i="1" baseline="0" dirty="0"/>
              <a:t>Why drop from 1.8 to 1.5? The original thought for the increase of state lodging tax was to help fund World Track and Field Championship in 2021. The lodging industry didn’t support an increase just for this one event and </a:t>
            </a:r>
            <a:r>
              <a:rPr lang="en-US" sz="1600" i="1" baseline="0" dirty="0" err="1"/>
              <a:t>Gov</a:t>
            </a:r>
            <a:r>
              <a:rPr lang="en-US" sz="1600" i="1" baseline="0" dirty="0"/>
              <a:t> wanted the strategy to be more longer-term to support the industry and the economic impact of tourism. The </a:t>
            </a:r>
            <a:r>
              <a:rPr lang="en-US" sz="1600" i="1" baseline="0" dirty="0" err="1"/>
              <a:t>WTFC</a:t>
            </a:r>
            <a:r>
              <a:rPr lang="en-US" sz="1600" i="1" baseline="0" dirty="0"/>
              <a:t> is not in the statue, however they will writing a proposal most likely for Travel Oregon to help support marketing efforts of the event. This event will be a very large opportunity for Oregon to be on the center stage internationally  airing in 200+ countries for 10 days. Will be the largest sporting event in the world in 2021! It’s the 3</a:t>
            </a:r>
            <a:r>
              <a:rPr lang="en-US" sz="1600" i="1" baseline="30000" dirty="0"/>
              <a:t>rd</a:t>
            </a:r>
            <a:r>
              <a:rPr lang="en-US" sz="1600" i="1" baseline="0" dirty="0"/>
              <a:t> largest  event in the world next to Olympics and World Cup. Also, </a:t>
            </a:r>
            <a:r>
              <a:rPr lang="en-US" sz="1600" i="1" baseline="0" dirty="0" err="1"/>
              <a:t>WTFC</a:t>
            </a:r>
            <a:r>
              <a:rPr lang="en-US" sz="1600" i="1" baseline="0" dirty="0"/>
              <a:t> Teams will be coming to Oregon 1 month prior to </a:t>
            </a:r>
            <a:r>
              <a:rPr lang="en-US" sz="1600" i="1" baseline="0" dirty="0" err="1"/>
              <a:t>WTFC</a:t>
            </a:r>
            <a:r>
              <a:rPr lang="en-US" sz="1600" i="1" baseline="0" dirty="0"/>
              <a:t> to practice. Some communities like Astoria are already looking to how they could recruit and support  the training teams to post up in their communities. </a:t>
            </a:r>
            <a:endParaRPr lang="en-US" sz="1600" baseline="0" dirty="0"/>
          </a:p>
          <a:p>
            <a:r>
              <a:rPr lang="en-US" sz="1600" baseline="0" dirty="0"/>
              <a:t>---</a:t>
            </a:r>
          </a:p>
          <a:p>
            <a:endParaRPr lang="en-US" sz="1600" baseline="0" dirty="0"/>
          </a:p>
          <a:p>
            <a:r>
              <a:rPr lang="en-US" sz="1600" b="1" i="0" baseline="0" dirty="0"/>
              <a:t>DEFINITIONS IF NEEDED:</a:t>
            </a:r>
          </a:p>
          <a:p>
            <a:r>
              <a:rPr lang="en-US" sz="1600" i="1" baseline="0" dirty="0"/>
              <a:t>ORS 320 Definitions  of  what transient lodging tax is allowable for, if needed:</a:t>
            </a:r>
          </a:p>
          <a:p>
            <a:pPr fontAlgn="base"/>
            <a:r>
              <a:rPr lang="en-US" sz="1600" b="1" dirty="0"/>
              <a:t>(6)Tourism means </a:t>
            </a:r>
            <a:r>
              <a:rPr lang="en-US" sz="1600" dirty="0"/>
              <a:t>economic activity resulting from tourists.</a:t>
            </a:r>
            <a:br>
              <a:rPr lang="en-US" sz="1600" dirty="0"/>
            </a:br>
            <a:endParaRPr lang="en-US" sz="1600" dirty="0"/>
          </a:p>
          <a:p>
            <a:pPr fontAlgn="base"/>
            <a:r>
              <a:rPr lang="en-US" sz="1600" b="1" dirty="0"/>
              <a:t>(7)Tourism promotion means </a:t>
            </a:r>
            <a:r>
              <a:rPr lang="en-US" sz="1600" dirty="0"/>
              <a:t>any of the following activities:</a:t>
            </a:r>
          </a:p>
          <a:p>
            <a:pPr fontAlgn="base"/>
            <a:r>
              <a:rPr lang="en-US" sz="1600" b="1" dirty="0"/>
              <a:t>(a)</a:t>
            </a:r>
            <a:r>
              <a:rPr lang="en-US" sz="1600" dirty="0"/>
              <a:t>Advertising, publicizing or distributing information for the purpose of attracting and welcoming tourists;</a:t>
            </a:r>
          </a:p>
          <a:p>
            <a:pPr fontAlgn="base"/>
            <a:r>
              <a:rPr lang="en-US" sz="1600" b="1" dirty="0"/>
              <a:t>(b)</a:t>
            </a:r>
            <a:r>
              <a:rPr lang="en-US" sz="1600" dirty="0"/>
              <a:t>Conducting strategic planning and research necessary to stimulate future tourism development;</a:t>
            </a:r>
          </a:p>
          <a:p>
            <a:pPr fontAlgn="base"/>
            <a:r>
              <a:rPr lang="en-US" sz="1600" b="1" dirty="0"/>
              <a:t>(c)</a:t>
            </a:r>
            <a:r>
              <a:rPr lang="en-US" sz="1600" dirty="0"/>
              <a:t>Operating tourism promotion agencies; </a:t>
            </a:r>
            <a:r>
              <a:rPr lang="en-US" sz="1600" b="1" dirty="0"/>
              <a:t>and</a:t>
            </a:r>
            <a:endParaRPr lang="en-US" sz="1600" dirty="0"/>
          </a:p>
          <a:p>
            <a:pPr fontAlgn="base"/>
            <a:r>
              <a:rPr lang="en-US" sz="1600" b="1" dirty="0"/>
              <a:t>(d)</a:t>
            </a:r>
            <a:r>
              <a:rPr lang="en-US" sz="1600" dirty="0"/>
              <a:t>Marketing special events and festivals designed to attract tourists.</a:t>
            </a:r>
          </a:p>
          <a:p>
            <a:endParaRPr lang="en-US" sz="1600" i="1" baseline="0" dirty="0"/>
          </a:p>
          <a:p>
            <a:pPr fontAlgn="base"/>
            <a:r>
              <a:rPr lang="en-US" sz="1600" b="1" dirty="0"/>
              <a:t>(9)Tourism-related facility means:</a:t>
            </a:r>
          </a:p>
          <a:p>
            <a:pPr fontAlgn="base"/>
            <a:r>
              <a:rPr lang="en-US" sz="1600" b="1" dirty="0"/>
              <a:t>(a)</a:t>
            </a:r>
            <a:r>
              <a:rPr lang="en-US" sz="1600" dirty="0"/>
              <a:t>A conference center, convention center or visitor information center; </a:t>
            </a:r>
            <a:r>
              <a:rPr lang="en-US" sz="1600" b="1" dirty="0"/>
              <a:t>and</a:t>
            </a:r>
            <a:endParaRPr lang="en-US" sz="1600" dirty="0"/>
          </a:p>
          <a:p>
            <a:pPr fontAlgn="base"/>
            <a:r>
              <a:rPr lang="en-US" sz="1600" b="1" dirty="0"/>
              <a:t>(b)</a:t>
            </a:r>
            <a:r>
              <a:rPr lang="en-US" sz="1600" dirty="0"/>
              <a:t>Other improved real property that has a useful life of 10 or more years and has a substantial purpose of supporting tourism or accommodating tourist activities.</a:t>
            </a:r>
          </a:p>
          <a:p>
            <a:pPr fontAlgn="base"/>
            <a:endParaRPr lang="en-US" sz="1600" dirty="0"/>
          </a:p>
          <a:p>
            <a:pPr fontAlgn="base"/>
            <a:r>
              <a:rPr lang="en-US" sz="1600" b="1" dirty="0"/>
              <a:t>(10)Tourist means </a:t>
            </a:r>
            <a:r>
              <a:rPr lang="en-US" sz="1600" dirty="0"/>
              <a:t>a person who, for business, pleasure, recreation or participation in events related to the arts, heritage or culture, travels from the community in which that person is a resident to a different community that is separate, distinct from and unrelated to the persons community of residence, and that trip:</a:t>
            </a:r>
          </a:p>
          <a:p>
            <a:pPr fontAlgn="base"/>
            <a:r>
              <a:rPr lang="en-US" sz="1600" b="1" dirty="0"/>
              <a:t>(a)</a:t>
            </a:r>
            <a:r>
              <a:rPr lang="en-US" sz="1600" dirty="0"/>
              <a:t>Requires the person to travel more than 50 miles from the community of residence; </a:t>
            </a:r>
            <a:r>
              <a:rPr lang="en-US" sz="1600" b="1" dirty="0"/>
              <a:t>or</a:t>
            </a:r>
            <a:endParaRPr lang="en-US" sz="1600" dirty="0"/>
          </a:p>
          <a:p>
            <a:pPr fontAlgn="base"/>
            <a:r>
              <a:rPr lang="en-US" sz="1600" b="1" dirty="0"/>
              <a:t>(b)</a:t>
            </a:r>
            <a:r>
              <a:rPr lang="en-US" sz="1600" dirty="0"/>
              <a:t>Includes an overnight stay.</a:t>
            </a:r>
          </a:p>
          <a:p>
            <a:endParaRPr lang="en-US" sz="1600" i="1" baseline="0" dirty="0"/>
          </a:p>
          <a:p>
            <a:pPr fontAlgn="base"/>
            <a:r>
              <a:rPr lang="en-US" sz="1600" b="1" dirty="0"/>
              <a:t>(11)Transient lodging means:</a:t>
            </a:r>
          </a:p>
          <a:p>
            <a:pPr fontAlgn="base"/>
            <a:r>
              <a:rPr lang="en-US" sz="1600" b="1" dirty="0"/>
              <a:t>(a)</a:t>
            </a:r>
            <a:r>
              <a:rPr lang="en-US" sz="1600" dirty="0"/>
              <a:t>Hotel, motel and inn dwelling units that are used for temporary overnight human occupancy;</a:t>
            </a:r>
          </a:p>
          <a:p>
            <a:pPr fontAlgn="base"/>
            <a:r>
              <a:rPr lang="en-US" sz="1600" b="1" dirty="0"/>
              <a:t>(b)</a:t>
            </a:r>
            <a:r>
              <a:rPr lang="en-US" sz="1600" dirty="0"/>
              <a:t>Spaces used for parking recreational vehicles or erecting tents during periods of human occupancy; </a:t>
            </a:r>
            <a:r>
              <a:rPr lang="en-US" sz="1600" b="1" dirty="0"/>
              <a:t>or</a:t>
            </a:r>
            <a:endParaRPr lang="en-US" sz="1600" dirty="0"/>
          </a:p>
          <a:p>
            <a:pPr fontAlgn="base"/>
            <a:r>
              <a:rPr lang="en-US" sz="1600" b="1" dirty="0"/>
              <a:t>(c)</a:t>
            </a:r>
            <a:r>
              <a:rPr lang="en-US" sz="1600" dirty="0"/>
              <a:t>Houses, cabins, condominiums, apartment units or other dwelling units, or portions of any of these dwelling units, that are used for temporary human occupancy.</a:t>
            </a:r>
            <a:endParaRPr lang="en-US" sz="1600" i="1" baseline="0" dirty="0"/>
          </a:p>
          <a:p>
            <a:endParaRPr lang="en-US" sz="1600" dirty="0"/>
          </a:p>
        </p:txBody>
      </p:sp>
      <p:sp>
        <p:nvSpPr>
          <p:cNvPr id="4" name="Slide Number Placeholder 3"/>
          <p:cNvSpPr>
            <a:spLocks noGrp="1"/>
          </p:cNvSpPr>
          <p:nvPr>
            <p:ph type="sldNum" sz="quarter" idx="10"/>
          </p:nvPr>
        </p:nvSpPr>
        <p:spPr/>
        <p:txBody>
          <a:bodyPr/>
          <a:lstStyle/>
          <a:p>
            <a:fld id="{F86809BB-6EC8-AA44-B93A-3BB9F168CA1A}" type="slidenum">
              <a:rPr lang="en-US" smtClean="0"/>
              <a:t>5</a:t>
            </a:fld>
            <a:endParaRPr lang="en-US" dirty="0"/>
          </a:p>
        </p:txBody>
      </p:sp>
    </p:spTree>
    <p:extLst>
      <p:ext uri="{BB962C8B-B14F-4D97-AF65-F5344CB8AC3E}">
        <p14:creationId xmlns:p14="http://schemas.microsoft.com/office/powerpoint/2010/main" val="4204651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7904">
              <a:defRPr/>
            </a:pPr>
            <a:r>
              <a:rPr lang="en-US" sz="1600" dirty="0"/>
              <a:t>Since</a:t>
            </a:r>
            <a:r>
              <a:rPr lang="en-US" sz="1600" baseline="0" dirty="0"/>
              <a:t> implementation of Oregon’s tourism investment strategy (HB 2267) – with the work of Travel Oregon and industry partners, private businesses, etc. – the economic impacts from the overnight visitors has exceeded expectations. These investments have translated into economic development for our state. </a:t>
            </a:r>
          </a:p>
          <a:p>
            <a:pPr defTabSz="447904">
              <a:defRPr/>
            </a:pPr>
            <a:endParaRPr lang="en-US" sz="1600" dirty="0"/>
          </a:p>
          <a:p>
            <a:pPr defTabSz="447904">
              <a:defRPr/>
            </a:pPr>
            <a:r>
              <a:rPr lang="en-US" sz="1600" i="1" dirty="0"/>
              <a:t>FACILITATOR</a:t>
            </a:r>
            <a:r>
              <a:rPr lang="en-US" sz="1600" i="1" baseline="0" dirty="0"/>
              <a:t> NOTE: Oregon travel and tourism industry is one of top 3 largest export oriented industry for rural Oregon along with agriculture and timber. </a:t>
            </a:r>
            <a:endParaRPr lang="en-US" sz="1600" i="1" dirty="0"/>
          </a:p>
          <a:p>
            <a:endParaRPr lang="en-US" sz="1600" dirty="0"/>
          </a:p>
        </p:txBody>
      </p:sp>
      <p:sp>
        <p:nvSpPr>
          <p:cNvPr id="4" name="Slide Number Placeholder 3"/>
          <p:cNvSpPr>
            <a:spLocks noGrp="1"/>
          </p:cNvSpPr>
          <p:nvPr>
            <p:ph type="sldNum" sz="quarter" idx="10"/>
          </p:nvPr>
        </p:nvSpPr>
        <p:spPr/>
        <p:txBody>
          <a:bodyPr/>
          <a:lstStyle/>
          <a:p>
            <a:fld id="{F86809BB-6EC8-AA44-B93A-3BB9F168CA1A}" type="slidenum">
              <a:rPr lang="en-US" smtClean="0"/>
              <a:t>6</a:t>
            </a:fld>
            <a:endParaRPr lang="en-US"/>
          </a:p>
        </p:txBody>
      </p:sp>
    </p:spTree>
    <p:extLst>
      <p:ext uri="{BB962C8B-B14F-4D97-AF65-F5344CB8AC3E}">
        <p14:creationId xmlns:p14="http://schemas.microsoft.com/office/powerpoint/2010/main" val="1354005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Partnership</a:t>
            </a:r>
            <a:r>
              <a:rPr lang="en-US" baseline="0" dirty="0"/>
              <a:t> with Brand USA – Brand USA is to Travel Oregon as you/your DMOs are to Travel Oregon. Brand USA promotes the USA in international markets. Travel Oregon and its state partners partner on specific projects, marketing and advertising to promote Oregon internationally. </a:t>
            </a:r>
          </a:p>
          <a:p>
            <a:endParaRPr lang="en-US" baseline="0" dirty="0"/>
          </a:p>
          <a:p>
            <a:r>
              <a:rPr lang="en-US" baseline="0" dirty="0"/>
              <a:t>-Multi Channels</a:t>
            </a:r>
          </a:p>
          <a:p>
            <a:r>
              <a:rPr lang="en-US" baseline="0" dirty="0"/>
              <a:t>-Inspiration Guides</a:t>
            </a:r>
          </a:p>
          <a:p>
            <a:r>
              <a:rPr lang="en-US" baseline="0" dirty="0"/>
              <a:t>-Tradeshows</a:t>
            </a:r>
          </a:p>
          <a:p>
            <a:r>
              <a:rPr lang="en-US" baseline="0" dirty="0"/>
              <a:t>-Mega </a:t>
            </a:r>
            <a:r>
              <a:rPr lang="en-US" baseline="0" dirty="0" err="1"/>
              <a:t>Fams</a:t>
            </a:r>
            <a:endParaRPr lang="en-US" baseline="0" dirty="0"/>
          </a:p>
          <a:p>
            <a:r>
              <a:rPr lang="en-US" baseline="0" dirty="0"/>
              <a:t>-Videos</a:t>
            </a:r>
          </a:p>
          <a:p>
            <a:r>
              <a:rPr lang="en-US" baseline="0" dirty="0"/>
              <a:t>-TV shows/Commercials</a:t>
            </a:r>
          </a:p>
          <a:p>
            <a:endParaRPr lang="en-US" baseline="0" dirty="0"/>
          </a:p>
          <a:p>
            <a:r>
              <a:rPr lang="en-US" baseline="0" dirty="0"/>
              <a:t>Video: raw cut of a culinary video that Brand USA produced that will be translated into Japanese and promoted through their channels. This was an added benefit from a Culinary Initiative in which Travel Oregon participated.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6809BB-6EC8-AA44-B93A-3BB9F168CA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4080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6555">
              <a:lnSpc>
                <a:spcPct val="150000"/>
              </a:lnSpc>
              <a:defRPr/>
            </a:pPr>
            <a:r>
              <a:rPr lang="en-US" dirty="0">
                <a:latin typeface="Archer Book" pitchFamily="50" charset="0"/>
              </a:rPr>
              <a:t>IMAGE 1: Top Left - Lisa Chamberlain selling Oregon to France. </a:t>
            </a:r>
          </a:p>
          <a:p>
            <a:pPr marL="628565" lvl="1" indent="-171427" defTabSz="466555">
              <a:lnSpc>
                <a:spcPct val="150000"/>
              </a:lnSpc>
              <a:buFontTx/>
              <a:buChar char="-"/>
              <a:defRPr/>
            </a:pPr>
            <a:r>
              <a:rPr lang="en-US" dirty="0">
                <a:latin typeface="Archer Book" pitchFamily="50" charset="0"/>
              </a:rPr>
              <a:t>In-country marketing and PR reps in 9 countries </a:t>
            </a:r>
          </a:p>
          <a:p>
            <a:pPr marL="628565" lvl="1" indent="-171427" defTabSz="466555">
              <a:lnSpc>
                <a:spcPct val="150000"/>
              </a:lnSpc>
              <a:buFontTx/>
              <a:buChar char="-"/>
              <a:defRPr/>
            </a:pPr>
            <a:endParaRPr lang="en-US" dirty="0">
              <a:latin typeface="Archer Book" pitchFamily="50" charset="0"/>
            </a:endParaRPr>
          </a:p>
          <a:p>
            <a:pPr>
              <a:lnSpc>
                <a:spcPct val="150000"/>
              </a:lnSpc>
            </a:pPr>
            <a:r>
              <a:rPr lang="en-US" dirty="0">
                <a:latin typeface="Archer Book" pitchFamily="50" charset="0"/>
              </a:rPr>
              <a:t>IMAGE 2: Top</a:t>
            </a:r>
            <a:r>
              <a:rPr lang="en-US" baseline="0" dirty="0">
                <a:latin typeface="Archer Book" pitchFamily="50" charset="0"/>
              </a:rPr>
              <a:t> Right - </a:t>
            </a:r>
            <a:r>
              <a:rPr lang="en-US" dirty="0">
                <a:latin typeface="Archer Book" pitchFamily="50" charset="0"/>
              </a:rPr>
              <a:t>French Agent</a:t>
            </a:r>
            <a:r>
              <a:rPr lang="en-US" baseline="0" dirty="0">
                <a:latin typeface="Archer Book" pitchFamily="50" charset="0"/>
              </a:rPr>
              <a:t> Training. </a:t>
            </a:r>
          </a:p>
          <a:p>
            <a:pPr>
              <a:lnSpc>
                <a:spcPct val="150000"/>
              </a:lnSpc>
            </a:pPr>
            <a:r>
              <a:rPr lang="en-US" dirty="0">
                <a:latin typeface="Archer Book" pitchFamily="50" charset="0"/>
              </a:rPr>
              <a:t>	- Travel Agent Education</a:t>
            </a:r>
          </a:p>
          <a:p>
            <a:pPr>
              <a:lnSpc>
                <a:spcPct val="150000"/>
              </a:lnSpc>
            </a:pPr>
            <a:endParaRPr lang="en-US" dirty="0">
              <a:latin typeface="Archer Book" pitchFamily="50" charset="0"/>
            </a:endParaRPr>
          </a:p>
          <a:p>
            <a:pPr>
              <a:spcBef>
                <a:spcPts val="612"/>
              </a:spcBef>
              <a:spcAft>
                <a:spcPts val="612"/>
              </a:spcAft>
            </a:pPr>
            <a:r>
              <a:rPr lang="en-US" dirty="0">
                <a:latin typeface="Archer Book" pitchFamily="50" charset="0"/>
              </a:rPr>
              <a:t>IMAGE 3: Bottom Left</a:t>
            </a:r>
            <a:r>
              <a:rPr lang="en-US" baseline="0" dirty="0">
                <a:latin typeface="Archer Book" pitchFamily="50" charset="0"/>
              </a:rPr>
              <a:t> - </a:t>
            </a:r>
            <a:r>
              <a:rPr lang="en-US" dirty="0">
                <a:latin typeface="Archer Book" pitchFamily="50" charset="0"/>
              </a:rPr>
              <a:t>ITB Tradeshow in Berlin </a:t>
            </a:r>
          </a:p>
          <a:p>
            <a:pPr>
              <a:spcBef>
                <a:spcPts val="612"/>
              </a:spcBef>
              <a:spcAft>
                <a:spcPts val="612"/>
              </a:spcAft>
            </a:pPr>
            <a:r>
              <a:rPr lang="en-US" dirty="0">
                <a:latin typeface="Archer Book" pitchFamily="50" charset="0"/>
              </a:rPr>
              <a:t>	- Trade shows &amp; sales missions: 33 per year </a:t>
            </a:r>
          </a:p>
          <a:p>
            <a:pPr>
              <a:lnSpc>
                <a:spcPct val="150000"/>
              </a:lnSpc>
            </a:pPr>
            <a:r>
              <a:rPr lang="en-US" dirty="0">
                <a:latin typeface="Archer Book" pitchFamily="50" charset="0"/>
              </a:rPr>
              <a:t>	- Tour Operators</a:t>
            </a:r>
          </a:p>
          <a:p>
            <a:pPr>
              <a:lnSpc>
                <a:spcPct val="150000"/>
              </a:lnSpc>
            </a:pPr>
            <a:r>
              <a:rPr lang="en-US" dirty="0">
                <a:latin typeface="Archer Book" pitchFamily="50" charset="0"/>
              </a:rPr>
              <a:t>	- Receptive Tour Operators</a:t>
            </a:r>
          </a:p>
          <a:p>
            <a:pPr>
              <a:lnSpc>
                <a:spcPct val="150000"/>
              </a:lnSpc>
            </a:pPr>
            <a:endParaRPr lang="en-US" dirty="0">
              <a:latin typeface="Archer Book" pitchFamily="50" charset="0"/>
            </a:endParaRPr>
          </a:p>
          <a:p>
            <a:pPr>
              <a:lnSpc>
                <a:spcPct val="150000"/>
              </a:lnSpc>
            </a:pPr>
            <a:r>
              <a:rPr lang="en-US" dirty="0">
                <a:latin typeface="Archer Book" pitchFamily="50" charset="0"/>
              </a:rPr>
              <a:t>IMAGE 4: Bottom Right - Fam at Woodburn Premium</a:t>
            </a:r>
            <a:r>
              <a:rPr lang="en-US" baseline="0" dirty="0">
                <a:latin typeface="Archer Book" pitchFamily="50" charset="0"/>
              </a:rPr>
              <a:t> Outlets</a:t>
            </a:r>
          </a:p>
          <a:p>
            <a:pPr marL="0" lvl="1" defTabSz="457138">
              <a:lnSpc>
                <a:spcPct val="150000"/>
              </a:lnSpc>
            </a:pPr>
            <a:r>
              <a:rPr lang="en-US" dirty="0">
                <a:latin typeface="Archer Book" pitchFamily="50" charset="0"/>
              </a:rPr>
              <a:t>	- Media &amp; travel: trade research trips (“</a:t>
            </a:r>
            <a:r>
              <a:rPr lang="en-US" dirty="0" err="1">
                <a:latin typeface="Archer Book" pitchFamily="50" charset="0"/>
              </a:rPr>
              <a:t>fams</a:t>
            </a:r>
            <a:r>
              <a:rPr lang="en-US" dirty="0">
                <a:latin typeface="Archer Book" pitchFamily="50" charset="0"/>
              </a:rPr>
              <a:t>”) Connect to your DMO &amp; RDMO…</a:t>
            </a:r>
          </a:p>
          <a:p>
            <a:pPr>
              <a:lnSpc>
                <a:spcPct val="150000"/>
              </a:lnSpc>
            </a:pPr>
            <a:endParaRPr lang="en-US" dirty="0">
              <a:latin typeface="Archer Book" pitchFamily="50" charset="0"/>
            </a:endParaRPr>
          </a:p>
          <a:p>
            <a:pPr>
              <a:lnSpc>
                <a:spcPct val="150000"/>
              </a:lnSpc>
            </a:pPr>
            <a:r>
              <a:rPr lang="en-US" dirty="0">
                <a:latin typeface="Archer Book" pitchFamily="50" charset="0"/>
              </a:rPr>
              <a:t>Also: </a:t>
            </a:r>
          </a:p>
          <a:p>
            <a:pPr>
              <a:lnSpc>
                <a:spcPct val="150000"/>
              </a:lnSpc>
            </a:pPr>
            <a:r>
              <a:rPr lang="en-US" dirty="0">
                <a:latin typeface="Archer Book" pitchFamily="50" charset="0"/>
              </a:rPr>
              <a:t>Partnering with regional &amp; international carriers</a:t>
            </a:r>
          </a:p>
          <a:p>
            <a:pPr>
              <a:lnSpc>
                <a:spcPct val="150000"/>
              </a:lnSpc>
            </a:pPr>
            <a:r>
              <a:rPr lang="en-US" dirty="0">
                <a:latin typeface="Archer Book" pitchFamily="50" charset="0"/>
              </a:rPr>
              <a:t>Printed material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6809BB-6EC8-AA44-B93A-3BB9F168CA1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7992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2016, each dollar of Brand USA marketing generated $30.70 of visitor spending. Including all operating overhead, Brand USA achieved an ROI of $27.70 and generated $4.1 billion in visitor spending. • Relatively high market growth and spending per visitor drove strong returns in Asia and Latin America with an average ROI of 60.0. • The average ROI remained solid, while more modest, in the mature markets of Canada and Europe. • Total visits generated tallied 1.2 million. This was 1.6% of all visitors to the US in 2016. • Incremental spending figures include spending while in the US plus transportation spending on US-flagged carriers based on BEA balance of payments data.</a:t>
            </a:r>
          </a:p>
        </p:txBody>
      </p:sp>
      <p:sp>
        <p:nvSpPr>
          <p:cNvPr id="4" name="Slide Number Placeholder 3"/>
          <p:cNvSpPr>
            <a:spLocks noGrp="1"/>
          </p:cNvSpPr>
          <p:nvPr>
            <p:ph type="sldNum" sz="quarter" idx="10"/>
          </p:nvPr>
        </p:nvSpPr>
        <p:spPr/>
        <p:txBody>
          <a:bodyPr/>
          <a:lstStyle/>
          <a:p>
            <a:fld id="{D8BB72EE-6FFE-4ECC-90CD-A88CAD5DF196}" type="slidenum">
              <a:rPr lang="en-US" smtClean="0"/>
              <a:t>15</a:t>
            </a:fld>
            <a:endParaRPr lang="en-US"/>
          </a:p>
        </p:txBody>
      </p:sp>
    </p:spTree>
    <p:extLst>
      <p:ext uri="{BB962C8B-B14F-4D97-AF65-F5344CB8AC3E}">
        <p14:creationId xmlns:p14="http://schemas.microsoft.com/office/powerpoint/2010/main" val="1152874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72808324-5D8B-534B-A267-78B93046B237}" type="slidenum">
              <a:rPr lang="en-US" smtClean="0"/>
              <a:t>16</a:t>
            </a:fld>
            <a:endParaRPr lang="en-US"/>
          </a:p>
        </p:txBody>
      </p:sp>
    </p:spTree>
    <p:extLst>
      <p:ext uri="{BB962C8B-B14F-4D97-AF65-F5344CB8AC3E}">
        <p14:creationId xmlns:p14="http://schemas.microsoft.com/office/powerpoint/2010/main" val="3679859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9DB938-0374-CD46-B7AB-3BAAA2B26348}" type="datetimeFigureOut">
              <a:rPr lang="en-US" smtClean="0"/>
              <a:t>7/18/2017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96ECB8-6D6D-614A-A69B-4BB9F3C80A8C}" type="slidenum">
              <a:rPr lang="en-US" smtClean="0"/>
              <a:t>‹#›</a:t>
            </a:fld>
            <a:endParaRPr lang="en-US" dirty="0"/>
          </a:p>
        </p:txBody>
      </p:sp>
    </p:spTree>
    <p:extLst>
      <p:ext uri="{BB962C8B-B14F-4D97-AF65-F5344CB8AC3E}">
        <p14:creationId xmlns:p14="http://schemas.microsoft.com/office/powerpoint/2010/main" val="3810507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9DB938-0374-CD46-B7AB-3BAAA2B26348}" type="datetimeFigureOut">
              <a:rPr lang="en-US" smtClean="0"/>
              <a:t>7/18/2017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96ECB8-6D6D-614A-A69B-4BB9F3C80A8C}" type="slidenum">
              <a:rPr lang="en-US" smtClean="0"/>
              <a:t>‹#›</a:t>
            </a:fld>
            <a:endParaRPr lang="en-US" dirty="0"/>
          </a:p>
        </p:txBody>
      </p:sp>
    </p:spTree>
    <p:extLst>
      <p:ext uri="{BB962C8B-B14F-4D97-AF65-F5344CB8AC3E}">
        <p14:creationId xmlns:p14="http://schemas.microsoft.com/office/powerpoint/2010/main" val="2651690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9DB938-0374-CD46-B7AB-3BAAA2B26348}" type="datetimeFigureOut">
              <a:rPr lang="en-US" smtClean="0"/>
              <a:t>7/18/2017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96ECB8-6D6D-614A-A69B-4BB9F3C80A8C}" type="slidenum">
              <a:rPr lang="en-US" smtClean="0"/>
              <a:t>‹#›</a:t>
            </a:fld>
            <a:endParaRPr lang="en-US" dirty="0"/>
          </a:p>
        </p:txBody>
      </p:sp>
    </p:spTree>
    <p:extLst>
      <p:ext uri="{BB962C8B-B14F-4D97-AF65-F5344CB8AC3E}">
        <p14:creationId xmlns:p14="http://schemas.microsoft.com/office/powerpoint/2010/main" val="3014014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9DB938-0374-CD46-B7AB-3BAAA2B26348}" type="datetimeFigureOut">
              <a:rPr lang="en-US" smtClean="0"/>
              <a:t>7/18/2017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96ECB8-6D6D-614A-A69B-4BB9F3C80A8C}" type="slidenum">
              <a:rPr lang="en-US" smtClean="0"/>
              <a:t>‹#›</a:t>
            </a:fld>
            <a:endParaRPr lang="en-US" dirty="0"/>
          </a:p>
        </p:txBody>
      </p:sp>
    </p:spTree>
    <p:extLst>
      <p:ext uri="{BB962C8B-B14F-4D97-AF65-F5344CB8AC3E}">
        <p14:creationId xmlns:p14="http://schemas.microsoft.com/office/powerpoint/2010/main" val="2141499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9DB938-0374-CD46-B7AB-3BAAA2B26348}" type="datetimeFigureOut">
              <a:rPr lang="en-US" smtClean="0"/>
              <a:t>7/18/2017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96ECB8-6D6D-614A-A69B-4BB9F3C80A8C}" type="slidenum">
              <a:rPr lang="en-US" smtClean="0"/>
              <a:t>‹#›</a:t>
            </a:fld>
            <a:endParaRPr lang="en-US" dirty="0"/>
          </a:p>
        </p:txBody>
      </p:sp>
    </p:spTree>
    <p:extLst>
      <p:ext uri="{BB962C8B-B14F-4D97-AF65-F5344CB8AC3E}">
        <p14:creationId xmlns:p14="http://schemas.microsoft.com/office/powerpoint/2010/main" val="969225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9DB938-0374-CD46-B7AB-3BAAA2B26348}" type="datetimeFigureOut">
              <a:rPr lang="en-US" smtClean="0"/>
              <a:t>7/18/2017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96ECB8-6D6D-614A-A69B-4BB9F3C80A8C}" type="slidenum">
              <a:rPr lang="en-US" smtClean="0"/>
              <a:t>‹#›</a:t>
            </a:fld>
            <a:endParaRPr lang="en-US" dirty="0"/>
          </a:p>
        </p:txBody>
      </p:sp>
    </p:spTree>
    <p:extLst>
      <p:ext uri="{BB962C8B-B14F-4D97-AF65-F5344CB8AC3E}">
        <p14:creationId xmlns:p14="http://schemas.microsoft.com/office/powerpoint/2010/main" val="3538658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9DB938-0374-CD46-B7AB-3BAAA2B26348}" type="datetimeFigureOut">
              <a:rPr lang="en-US" smtClean="0"/>
              <a:t>7/18/2017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D96ECB8-6D6D-614A-A69B-4BB9F3C80A8C}" type="slidenum">
              <a:rPr lang="en-US" smtClean="0"/>
              <a:t>‹#›</a:t>
            </a:fld>
            <a:endParaRPr lang="en-US" dirty="0"/>
          </a:p>
        </p:txBody>
      </p:sp>
    </p:spTree>
    <p:extLst>
      <p:ext uri="{BB962C8B-B14F-4D97-AF65-F5344CB8AC3E}">
        <p14:creationId xmlns:p14="http://schemas.microsoft.com/office/powerpoint/2010/main" val="643662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9DB938-0374-CD46-B7AB-3BAAA2B26348}" type="datetimeFigureOut">
              <a:rPr lang="en-US" smtClean="0"/>
              <a:t>7/18/2017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D96ECB8-6D6D-614A-A69B-4BB9F3C80A8C}" type="slidenum">
              <a:rPr lang="en-US" smtClean="0"/>
              <a:t>‹#›</a:t>
            </a:fld>
            <a:endParaRPr lang="en-US" dirty="0"/>
          </a:p>
        </p:txBody>
      </p:sp>
    </p:spTree>
    <p:extLst>
      <p:ext uri="{BB962C8B-B14F-4D97-AF65-F5344CB8AC3E}">
        <p14:creationId xmlns:p14="http://schemas.microsoft.com/office/powerpoint/2010/main" val="2717291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9DB938-0374-CD46-B7AB-3BAAA2B26348}" type="datetimeFigureOut">
              <a:rPr lang="en-US" smtClean="0"/>
              <a:t>7/18/2017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D96ECB8-6D6D-614A-A69B-4BB9F3C80A8C}" type="slidenum">
              <a:rPr lang="en-US" smtClean="0"/>
              <a:t>‹#›</a:t>
            </a:fld>
            <a:endParaRPr lang="en-US" dirty="0"/>
          </a:p>
        </p:txBody>
      </p:sp>
    </p:spTree>
    <p:extLst>
      <p:ext uri="{BB962C8B-B14F-4D97-AF65-F5344CB8AC3E}">
        <p14:creationId xmlns:p14="http://schemas.microsoft.com/office/powerpoint/2010/main" val="1911133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9DB938-0374-CD46-B7AB-3BAAA2B26348}" type="datetimeFigureOut">
              <a:rPr lang="en-US" smtClean="0"/>
              <a:t>7/18/2017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96ECB8-6D6D-614A-A69B-4BB9F3C80A8C}" type="slidenum">
              <a:rPr lang="en-US" smtClean="0"/>
              <a:t>‹#›</a:t>
            </a:fld>
            <a:endParaRPr lang="en-US" dirty="0"/>
          </a:p>
        </p:txBody>
      </p:sp>
    </p:spTree>
    <p:extLst>
      <p:ext uri="{BB962C8B-B14F-4D97-AF65-F5344CB8AC3E}">
        <p14:creationId xmlns:p14="http://schemas.microsoft.com/office/powerpoint/2010/main" val="2839180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9DB938-0374-CD46-B7AB-3BAAA2B26348}" type="datetimeFigureOut">
              <a:rPr lang="en-US" smtClean="0"/>
              <a:t>7/18/2017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96ECB8-6D6D-614A-A69B-4BB9F3C80A8C}" type="slidenum">
              <a:rPr lang="en-US" smtClean="0"/>
              <a:t>‹#›</a:t>
            </a:fld>
            <a:endParaRPr lang="en-US" dirty="0"/>
          </a:p>
        </p:txBody>
      </p:sp>
    </p:spTree>
    <p:extLst>
      <p:ext uri="{BB962C8B-B14F-4D97-AF65-F5344CB8AC3E}">
        <p14:creationId xmlns:p14="http://schemas.microsoft.com/office/powerpoint/2010/main" val="946018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DB938-0374-CD46-B7AB-3BAAA2B26348}" type="datetimeFigureOut">
              <a:rPr lang="en-US" smtClean="0"/>
              <a:t>7/18/2017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96ECB8-6D6D-614A-A69B-4BB9F3C80A8C}" type="slidenum">
              <a:rPr lang="en-US" smtClean="0"/>
              <a:t>‹#›</a:t>
            </a:fld>
            <a:endParaRPr lang="en-US" dirty="0"/>
          </a:p>
        </p:txBody>
      </p:sp>
    </p:spTree>
    <p:extLst>
      <p:ext uri="{BB962C8B-B14F-4D97-AF65-F5344CB8AC3E}">
        <p14:creationId xmlns:p14="http://schemas.microsoft.com/office/powerpoint/2010/main" val="1972141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jpe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2.jpeg"/><Relationship Id="rId4" Type="http://schemas.microsoft.com/office/2007/relationships/hdphoto" Target="../media/hdphoto1.wdp"/><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71625" y="1038225"/>
            <a:ext cx="6000750" cy="4781550"/>
          </a:xfrm>
          <a:prstGeom prst="rect">
            <a:avLst/>
          </a:prstGeom>
        </p:spPr>
      </p:pic>
      <p:sp>
        <p:nvSpPr>
          <p:cNvPr id="3" name="TextBox 2">
            <a:extLst>
              <a:ext uri="{FF2B5EF4-FFF2-40B4-BE49-F238E27FC236}">
                <a16:creationId xmlns:a16="http://schemas.microsoft.com/office/drawing/2014/main" id="{703BC116-73C4-43C9-A8AD-9186F1E7D66F}"/>
              </a:ext>
            </a:extLst>
          </p:cNvPr>
          <p:cNvSpPr txBox="1"/>
          <p:nvPr/>
        </p:nvSpPr>
        <p:spPr>
          <a:xfrm>
            <a:off x="0" y="478319"/>
            <a:ext cx="9144000" cy="523220"/>
          </a:xfrm>
          <a:prstGeom prst="rect">
            <a:avLst/>
          </a:prstGeom>
          <a:noFill/>
        </p:spPr>
        <p:txBody>
          <a:bodyPr wrap="square" rtlCol="0">
            <a:spAutoFit/>
          </a:bodyPr>
          <a:lstStyle/>
          <a:p>
            <a:pPr algn="ctr">
              <a:spcAft>
                <a:spcPts val="600"/>
              </a:spcAft>
            </a:pPr>
            <a:r>
              <a:rPr lang="en-US" sz="2800" b="1" cap="all" dirty="0">
                <a:solidFill>
                  <a:srgbClr val="4D4D4F"/>
                </a:solidFill>
                <a:latin typeface="Century Gothic"/>
                <a:cs typeface="Century Gothic"/>
              </a:rPr>
              <a:t>Impacts of Tourism Marketing</a:t>
            </a:r>
            <a:endParaRPr lang="en-US" sz="1200" cap="all" dirty="0">
              <a:solidFill>
                <a:srgbClr val="4D4D4F"/>
              </a:solidFill>
              <a:cs typeface="Century Gothic"/>
            </a:endParaRPr>
          </a:p>
        </p:txBody>
      </p:sp>
      <p:sp>
        <p:nvSpPr>
          <p:cNvPr id="4" name="TextBox 3">
            <a:extLst>
              <a:ext uri="{FF2B5EF4-FFF2-40B4-BE49-F238E27FC236}">
                <a16:creationId xmlns:a16="http://schemas.microsoft.com/office/drawing/2014/main" id="{34656847-A013-4B36-AB86-001F84BF544A}"/>
              </a:ext>
            </a:extLst>
          </p:cNvPr>
          <p:cNvSpPr txBox="1"/>
          <p:nvPr/>
        </p:nvSpPr>
        <p:spPr>
          <a:xfrm>
            <a:off x="0" y="5674134"/>
            <a:ext cx="9144000" cy="630942"/>
          </a:xfrm>
          <a:prstGeom prst="rect">
            <a:avLst/>
          </a:prstGeom>
          <a:noFill/>
        </p:spPr>
        <p:txBody>
          <a:bodyPr wrap="square" rtlCol="0">
            <a:spAutoFit/>
          </a:bodyPr>
          <a:lstStyle/>
          <a:p>
            <a:pPr algn="ctr">
              <a:spcAft>
                <a:spcPts val="600"/>
              </a:spcAft>
            </a:pPr>
            <a:r>
              <a:rPr lang="en-US" dirty="0">
                <a:solidFill>
                  <a:srgbClr val="4D4D4F"/>
                </a:solidFill>
                <a:latin typeface="Century Gothic" panose="020B0502020202020204" pitchFamily="34" charset="0"/>
                <a:cs typeface="Century Gothic"/>
              </a:rPr>
              <a:t>PNWER Annual Summit/Tourism Working Group</a:t>
            </a:r>
          </a:p>
          <a:p>
            <a:pPr algn="ctr"/>
            <a:r>
              <a:rPr lang="en-US" sz="1200" cap="all" dirty="0">
                <a:solidFill>
                  <a:srgbClr val="4D4D4F"/>
                </a:solidFill>
                <a:cs typeface="Century Gothic"/>
              </a:rPr>
              <a:t>July 24, 2017</a:t>
            </a:r>
            <a:endParaRPr lang="en-US" dirty="0"/>
          </a:p>
        </p:txBody>
      </p:sp>
    </p:spTree>
    <p:extLst>
      <p:ext uri="{BB962C8B-B14F-4D97-AF65-F5344CB8AC3E}">
        <p14:creationId xmlns:p14="http://schemas.microsoft.com/office/powerpoint/2010/main" val="23784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81F241-076D-4D19-B207-34F7005BD151}"/>
              </a:ext>
            </a:extLst>
          </p:cNvPr>
          <p:cNvPicPr>
            <a:picLocks noChangeAspect="1"/>
          </p:cNvPicPr>
          <p:nvPr/>
        </p:nvPicPr>
        <p:blipFill rotWithShape="1">
          <a:blip r:embed="rId2"/>
          <a:srcRect l="3855" t="6851" r="3236" b="14194"/>
          <a:stretch/>
        </p:blipFill>
        <p:spPr>
          <a:xfrm>
            <a:off x="1007023" y="1124445"/>
            <a:ext cx="7508186" cy="4731810"/>
          </a:xfrm>
          <a:prstGeom prst="rect">
            <a:avLst/>
          </a:prstGeom>
        </p:spPr>
      </p:pic>
    </p:spTree>
    <p:extLst>
      <p:ext uri="{BB962C8B-B14F-4D97-AF65-F5344CB8AC3E}">
        <p14:creationId xmlns:p14="http://schemas.microsoft.com/office/powerpoint/2010/main" val="1186146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CC354A-F512-485E-B18B-406F33025878}"/>
              </a:ext>
            </a:extLst>
          </p:cNvPr>
          <p:cNvPicPr>
            <a:picLocks noChangeAspect="1"/>
          </p:cNvPicPr>
          <p:nvPr/>
        </p:nvPicPr>
        <p:blipFill rotWithShape="1">
          <a:blip r:embed="rId2"/>
          <a:srcRect l="3715" t="6705" r="3931" b="9957"/>
          <a:stretch/>
        </p:blipFill>
        <p:spPr>
          <a:xfrm>
            <a:off x="1033153" y="1088818"/>
            <a:ext cx="7092095" cy="4760521"/>
          </a:xfrm>
          <a:prstGeom prst="rect">
            <a:avLst/>
          </a:prstGeom>
        </p:spPr>
      </p:pic>
    </p:spTree>
    <p:extLst>
      <p:ext uri="{BB962C8B-B14F-4D97-AF65-F5344CB8AC3E}">
        <p14:creationId xmlns:p14="http://schemas.microsoft.com/office/powerpoint/2010/main" val="2747024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E20D56-6878-44F9-9567-ED152BC079E7}"/>
              </a:ext>
            </a:extLst>
          </p:cNvPr>
          <p:cNvPicPr>
            <a:picLocks noChangeAspect="1"/>
          </p:cNvPicPr>
          <p:nvPr/>
        </p:nvPicPr>
        <p:blipFill rotWithShape="1">
          <a:blip r:embed="rId2"/>
          <a:srcRect l="3425" t="6911" r="1588" b="10476"/>
          <a:stretch/>
        </p:blipFill>
        <p:spPr>
          <a:xfrm>
            <a:off x="985968" y="1106631"/>
            <a:ext cx="7276277" cy="4684816"/>
          </a:xfrm>
          <a:prstGeom prst="rect">
            <a:avLst/>
          </a:prstGeom>
        </p:spPr>
      </p:pic>
    </p:spTree>
    <p:extLst>
      <p:ext uri="{BB962C8B-B14F-4D97-AF65-F5344CB8AC3E}">
        <p14:creationId xmlns:p14="http://schemas.microsoft.com/office/powerpoint/2010/main" val="2366712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regon Culinary 15 Japan-H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6224" y="1339257"/>
            <a:ext cx="7591552" cy="4270248"/>
          </a:xfrm>
          <a:prstGeom prst="rect">
            <a:avLst/>
          </a:prstGeom>
        </p:spPr>
      </p:pic>
      <p:sp>
        <p:nvSpPr>
          <p:cNvPr id="4" name="TextBox 3"/>
          <p:cNvSpPr txBox="1"/>
          <p:nvPr/>
        </p:nvSpPr>
        <p:spPr>
          <a:xfrm>
            <a:off x="685798" y="701353"/>
            <a:ext cx="772122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30" normalizeH="0" baseline="0" noProof="0" dirty="0">
                <a:ln>
                  <a:noFill/>
                </a:ln>
                <a:solidFill>
                  <a:srgbClr val="4D4D4F"/>
                </a:solidFill>
                <a:effectLst/>
                <a:uLnTx/>
                <a:uFillTx/>
                <a:latin typeface="Century Gothic" panose="020B0502020202020204" pitchFamily="34" charset="0"/>
                <a:ea typeface="+mn-ea"/>
                <a:cs typeface="Archer Semibold"/>
              </a:rPr>
              <a:t>BRAND USA PARTNERSHIP</a:t>
            </a:r>
          </a:p>
        </p:txBody>
      </p:sp>
      <p:pic>
        <p:nvPicPr>
          <p:cNvPr id="6" name="Picture 5">
            <a:extLst>
              <a:ext uri="{FF2B5EF4-FFF2-40B4-BE49-F238E27FC236}">
                <a16:creationId xmlns:a16="http://schemas.microsoft.com/office/drawing/2014/main" id="{31DB5DB4-D4FE-4684-B94F-3A81BE93CE95}"/>
              </a:ext>
            </a:extLst>
          </p:cNvPr>
          <p:cNvPicPr>
            <a:picLocks noChangeAspect="1"/>
          </p:cNvPicPr>
          <p:nvPr/>
        </p:nvPicPr>
        <p:blipFill>
          <a:blip r:embed="rId6"/>
          <a:stretch>
            <a:fillRect/>
          </a:stretch>
        </p:blipFill>
        <p:spPr>
          <a:xfrm>
            <a:off x="3989716" y="6426158"/>
            <a:ext cx="1164566" cy="225508"/>
          </a:xfrm>
          <a:prstGeom prst="rect">
            <a:avLst/>
          </a:prstGeom>
        </p:spPr>
      </p:pic>
    </p:spTree>
    <p:extLst>
      <p:ext uri="{BB962C8B-B14F-4D97-AF65-F5344CB8AC3E}">
        <p14:creationId xmlns:p14="http://schemas.microsoft.com/office/powerpoint/2010/main" val="14000116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66038">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85798" y="701353"/>
            <a:ext cx="772122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30" normalizeH="0" baseline="0" noProof="0" dirty="0">
                <a:ln>
                  <a:noFill/>
                </a:ln>
                <a:solidFill>
                  <a:srgbClr val="4D4D4F"/>
                </a:solidFill>
                <a:effectLst/>
                <a:uLnTx/>
                <a:uFillTx/>
                <a:latin typeface="Century Gothic" panose="020B0502020202020204" pitchFamily="34" charset="0"/>
                <a:ea typeface="+mn-ea"/>
                <a:cs typeface="Archer Semibold"/>
              </a:rPr>
              <a:t>OUT IN THE FIELD</a:t>
            </a:r>
          </a:p>
        </p:txBody>
      </p:sp>
      <p:pic>
        <p:nvPicPr>
          <p:cNvPr id="15" name="Picture 14"/>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b="21061"/>
          <a:stretch/>
        </p:blipFill>
        <p:spPr>
          <a:xfrm>
            <a:off x="4640235" y="1455380"/>
            <a:ext cx="3712464" cy="1688759"/>
          </a:xfrm>
          <a:prstGeom prst="rect">
            <a:avLst/>
          </a:prstGeom>
        </p:spPr>
      </p:pic>
      <p:pic>
        <p:nvPicPr>
          <p:cNvPr id="17" name="Picture 2" descr="\\Pdxsvr\otc\TO International\Trade Shows &amp; Sales Missions\ITB\ITB 2015\Photos\DSC_0032.JPG"/>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t="28688" b="1"/>
          <a:stretch/>
        </p:blipFill>
        <p:spPr bwMode="auto">
          <a:xfrm>
            <a:off x="697480" y="3843048"/>
            <a:ext cx="3723868" cy="15406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Assets\Amy Temp File 2012\Woodburn 2010.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562" t="32478" r="562"/>
          <a:stretch/>
        </p:blipFill>
        <p:spPr bwMode="auto">
          <a:xfrm>
            <a:off x="4640235" y="3843048"/>
            <a:ext cx="3712464" cy="1444503"/>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85798" y="3057100"/>
            <a:ext cx="3723871" cy="577823"/>
          </a:xfrm>
          <a:prstGeom prst="rect">
            <a:avLst/>
          </a:prstGeom>
          <a:solidFill>
            <a:srgbClr val="BCCE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CONTRACTORS</a:t>
            </a:r>
          </a:p>
        </p:txBody>
      </p:sp>
      <p:pic>
        <p:nvPicPr>
          <p:cNvPr id="1024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27325" r="319" b="19267"/>
          <a:stretch/>
        </p:blipFill>
        <p:spPr bwMode="auto">
          <a:xfrm>
            <a:off x="697480" y="1455380"/>
            <a:ext cx="3712190" cy="1601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685798" y="5287552"/>
            <a:ext cx="3735550" cy="576072"/>
          </a:xfrm>
          <a:prstGeom prst="rect">
            <a:avLst/>
          </a:prstGeom>
          <a:solidFill>
            <a:srgbClr val="4D9C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TRADESHOWS</a:t>
            </a:r>
          </a:p>
        </p:txBody>
      </p:sp>
      <p:sp>
        <p:nvSpPr>
          <p:cNvPr id="16" name="Rectangle 15"/>
          <p:cNvSpPr/>
          <p:nvPr/>
        </p:nvSpPr>
        <p:spPr>
          <a:xfrm>
            <a:off x="4640236" y="5287551"/>
            <a:ext cx="3712464" cy="576072"/>
          </a:xfrm>
          <a:prstGeom prst="rect">
            <a:avLst/>
          </a:prstGeom>
          <a:solidFill>
            <a:srgbClr val="F48B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FAM TOURS</a:t>
            </a:r>
          </a:p>
        </p:txBody>
      </p:sp>
      <p:sp>
        <p:nvSpPr>
          <p:cNvPr id="19" name="Rectangle 18"/>
          <p:cNvSpPr/>
          <p:nvPr/>
        </p:nvSpPr>
        <p:spPr>
          <a:xfrm>
            <a:off x="4640235" y="3057100"/>
            <a:ext cx="3712464" cy="577823"/>
          </a:xfrm>
          <a:prstGeom prst="rect">
            <a:avLst/>
          </a:prstGeom>
          <a:solidFill>
            <a:srgbClr val="F0AE7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EDUCATION</a:t>
            </a:r>
          </a:p>
        </p:txBody>
      </p:sp>
      <p:pic>
        <p:nvPicPr>
          <p:cNvPr id="12" name="Picture 11">
            <a:extLst>
              <a:ext uri="{FF2B5EF4-FFF2-40B4-BE49-F238E27FC236}">
                <a16:creationId xmlns:a16="http://schemas.microsoft.com/office/drawing/2014/main" id="{8E39953D-3F4B-4067-B8D5-CCEADD71510A}"/>
              </a:ext>
            </a:extLst>
          </p:cNvPr>
          <p:cNvPicPr>
            <a:picLocks noChangeAspect="1"/>
          </p:cNvPicPr>
          <p:nvPr/>
        </p:nvPicPr>
        <p:blipFill>
          <a:blip r:embed="rId9"/>
          <a:stretch>
            <a:fillRect/>
          </a:stretch>
        </p:blipFill>
        <p:spPr>
          <a:xfrm>
            <a:off x="3989716" y="6426158"/>
            <a:ext cx="1164566" cy="225508"/>
          </a:xfrm>
          <a:prstGeom prst="rect">
            <a:avLst/>
          </a:prstGeom>
        </p:spPr>
      </p:pic>
    </p:spTree>
    <p:extLst>
      <p:ext uri="{BB962C8B-B14F-4D97-AF65-F5344CB8AC3E}">
        <p14:creationId xmlns:p14="http://schemas.microsoft.com/office/powerpoint/2010/main" val="3669878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9B1E70-0C16-476F-96D9-F52BA7954850}"/>
              </a:ext>
            </a:extLst>
          </p:cNvPr>
          <p:cNvPicPr>
            <a:picLocks noChangeAspect="1"/>
          </p:cNvPicPr>
          <p:nvPr/>
        </p:nvPicPr>
        <p:blipFill>
          <a:blip r:embed="rId3"/>
          <a:stretch>
            <a:fillRect/>
          </a:stretch>
        </p:blipFill>
        <p:spPr>
          <a:xfrm>
            <a:off x="539077" y="1017567"/>
            <a:ext cx="8332545" cy="5147954"/>
          </a:xfrm>
          <a:prstGeom prst="rect">
            <a:avLst/>
          </a:prstGeom>
        </p:spPr>
      </p:pic>
    </p:spTree>
    <p:extLst>
      <p:ext uri="{BB962C8B-B14F-4D97-AF65-F5344CB8AC3E}">
        <p14:creationId xmlns:p14="http://schemas.microsoft.com/office/powerpoint/2010/main" val="3058095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1" y="685798"/>
            <a:ext cx="7772400" cy="5486400"/>
          </a:xfrm>
          <a:prstGeom prst="rect">
            <a:avLst/>
          </a:prstGeom>
          <a:solidFill>
            <a:srgbClr val="30B5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FB566"/>
              </a:solidFill>
              <a:latin typeface="Avenir Black"/>
            </a:endParaRPr>
          </a:p>
        </p:txBody>
      </p:sp>
      <p:pic>
        <p:nvPicPr>
          <p:cNvPr id="5" name="Picture 4"/>
          <p:cNvPicPr>
            <a:picLocks noChangeAspect="1"/>
          </p:cNvPicPr>
          <p:nvPr/>
        </p:nvPicPr>
        <p:blipFill>
          <a:blip r:embed="rId3"/>
          <a:stretch>
            <a:fillRect/>
          </a:stretch>
        </p:blipFill>
        <p:spPr>
          <a:xfrm>
            <a:off x="3553099" y="5380750"/>
            <a:ext cx="2037803" cy="399339"/>
          </a:xfrm>
          <a:prstGeom prst="rect">
            <a:avLst/>
          </a:prstGeom>
        </p:spPr>
      </p:pic>
      <p:sp>
        <p:nvSpPr>
          <p:cNvPr id="6" name="TextBox 5"/>
          <p:cNvSpPr txBox="1"/>
          <p:nvPr/>
        </p:nvSpPr>
        <p:spPr>
          <a:xfrm>
            <a:off x="3180806" y="2442754"/>
            <a:ext cx="2782389" cy="523220"/>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THANK YOU</a:t>
            </a:r>
          </a:p>
        </p:txBody>
      </p:sp>
    </p:spTree>
    <p:extLst>
      <p:ext uri="{BB962C8B-B14F-4D97-AF65-F5344CB8AC3E}">
        <p14:creationId xmlns:p14="http://schemas.microsoft.com/office/powerpoint/2010/main" val="1978888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382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E4651-4F41-49B1-A840-E1D500F64D53}"/>
              </a:ext>
            </a:extLst>
          </p:cNvPr>
          <p:cNvSpPr>
            <a:spLocks noGrp="1"/>
          </p:cNvSpPr>
          <p:nvPr>
            <p:ph type="title"/>
          </p:nvPr>
        </p:nvSpPr>
        <p:spPr>
          <a:xfrm>
            <a:off x="630135" y="684158"/>
            <a:ext cx="7886700" cy="841080"/>
          </a:xfrm>
        </p:spPr>
        <p:txBody>
          <a:bodyPr>
            <a:normAutofit/>
          </a:bodyPr>
          <a:lstStyle/>
          <a:p>
            <a:pPr algn="ctr"/>
            <a:r>
              <a:rPr lang="en-US" sz="2100" dirty="0">
                <a:latin typeface="Century Gothic" panose="020B0502020202020204" pitchFamily="34" charset="0"/>
              </a:rPr>
              <a:t>National Travel and Tourism Office Data</a:t>
            </a:r>
          </a:p>
        </p:txBody>
      </p:sp>
      <p:pic>
        <p:nvPicPr>
          <p:cNvPr id="10" name="Content Placeholder 9">
            <a:extLst>
              <a:ext uri="{FF2B5EF4-FFF2-40B4-BE49-F238E27FC236}">
                <a16:creationId xmlns:a16="http://schemas.microsoft.com/office/drawing/2014/main" id="{DBE0DEC7-A5C8-4F80-8ECE-6A711B9C20ED}"/>
              </a:ext>
            </a:extLst>
          </p:cNvPr>
          <p:cNvPicPr>
            <a:picLocks noGrp="1" noChangeAspect="1"/>
          </p:cNvPicPr>
          <p:nvPr>
            <p:ph idx="1"/>
          </p:nvPr>
        </p:nvPicPr>
        <p:blipFill>
          <a:blip r:embed="rId2"/>
          <a:stretch>
            <a:fillRect/>
          </a:stretch>
        </p:blipFill>
        <p:spPr>
          <a:xfrm>
            <a:off x="2267808" y="1362791"/>
            <a:ext cx="4611355" cy="4571160"/>
          </a:xfrm>
          <a:prstGeom prst="rect">
            <a:avLst/>
          </a:prstGeom>
        </p:spPr>
      </p:pic>
    </p:spTree>
    <p:extLst>
      <p:ext uri="{BB962C8B-B14F-4D97-AF65-F5344CB8AC3E}">
        <p14:creationId xmlns:p14="http://schemas.microsoft.com/office/powerpoint/2010/main" val="2802758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6C91B08-8D16-49C6-B604-93F928ECE17F}"/>
              </a:ext>
            </a:extLst>
          </p:cNvPr>
          <p:cNvPicPr>
            <a:picLocks noGrp="1" noChangeAspect="1"/>
          </p:cNvPicPr>
          <p:nvPr>
            <p:ph idx="1"/>
          </p:nvPr>
        </p:nvPicPr>
        <p:blipFill>
          <a:blip r:embed="rId2"/>
          <a:stretch>
            <a:fillRect/>
          </a:stretch>
        </p:blipFill>
        <p:spPr>
          <a:xfrm>
            <a:off x="1255987" y="1298693"/>
            <a:ext cx="6677588" cy="4626351"/>
          </a:xfrm>
          <a:prstGeom prst="rect">
            <a:avLst/>
          </a:prstGeom>
        </p:spPr>
      </p:pic>
    </p:spTree>
    <p:extLst>
      <p:ext uri="{BB962C8B-B14F-4D97-AF65-F5344CB8AC3E}">
        <p14:creationId xmlns:p14="http://schemas.microsoft.com/office/powerpoint/2010/main" val="1893786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19975" y="1736229"/>
            <a:ext cx="7304049" cy="3816429"/>
          </a:xfrm>
          <a:prstGeom prst="rect">
            <a:avLst/>
          </a:prstGeom>
          <a:noFill/>
        </p:spPr>
        <p:txBody>
          <a:bodyPr wrap="square" rtlCol="0" anchor="ctr">
            <a:spAutoFit/>
          </a:bodyPr>
          <a:lstStyle/>
          <a:p>
            <a:r>
              <a:rPr lang="en-US" sz="2800" b="1" spc="130" dirty="0">
                <a:solidFill>
                  <a:srgbClr val="30B566"/>
                </a:solidFill>
                <a:latin typeface="Century Gothic" panose="020B0502020202020204" pitchFamily="34" charset="0"/>
                <a:cs typeface="Century Gothic"/>
              </a:rPr>
              <a:t>TRAVEL OREGON’S VISION</a:t>
            </a:r>
          </a:p>
          <a:p>
            <a:r>
              <a:rPr lang="en-US" sz="2000" spc="130" dirty="0">
                <a:solidFill>
                  <a:srgbClr val="0A3A3F"/>
                </a:solidFill>
                <a:latin typeface="Century Gothic" panose="020B0502020202020204" pitchFamily="34" charset="0"/>
                <a:cs typeface="Century Gothic"/>
              </a:rPr>
              <a:t>A better life for Oregonians through strong, sustainable local economies.</a:t>
            </a:r>
          </a:p>
          <a:p>
            <a:endParaRPr lang="en-US" b="1" spc="130" dirty="0">
              <a:solidFill>
                <a:srgbClr val="2FB566"/>
              </a:solidFill>
              <a:latin typeface="Century Gothic" panose="020B0502020202020204" pitchFamily="34" charset="0"/>
              <a:cs typeface="Century Gothic"/>
            </a:endParaRPr>
          </a:p>
          <a:p>
            <a:endParaRPr lang="en-US" sz="2800" b="1" spc="130" dirty="0">
              <a:solidFill>
                <a:srgbClr val="2FB566"/>
              </a:solidFill>
              <a:latin typeface="Century Gothic" panose="020B0502020202020204" pitchFamily="34" charset="0"/>
              <a:cs typeface="Century Gothic"/>
            </a:endParaRPr>
          </a:p>
          <a:p>
            <a:r>
              <a:rPr lang="en-US" sz="2800" b="1" spc="130" dirty="0">
                <a:solidFill>
                  <a:srgbClr val="30B566"/>
                </a:solidFill>
                <a:latin typeface="Century Gothic" panose="020B0502020202020204" pitchFamily="34" charset="0"/>
                <a:cs typeface="Century Gothic"/>
              </a:rPr>
              <a:t>TRAVEL OREGON’S MISSION</a:t>
            </a:r>
          </a:p>
          <a:p>
            <a:r>
              <a:rPr lang="en-US" sz="2000" spc="130" dirty="0">
                <a:solidFill>
                  <a:srgbClr val="0A3A3F"/>
                </a:solidFill>
                <a:latin typeface="Century Gothic" panose="020B0502020202020204" pitchFamily="34" charset="0"/>
                <a:cs typeface="Segoe UI Semilight" panose="020B0402040204020203" pitchFamily="34" charset="0"/>
              </a:rPr>
              <a:t>We inspire travel that drives economic development. Through innovation and partnerships, we share the stories of Oregon’s people and places, ensuring the preservation of Oregon’s way of life and natural places.</a:t>
            </a:r>
            <a:endParaRPr lang="en-US" sz="2000" spc="130" dirty="0">
              <a:solidFill>
                <a:srgbClr val="2FB566"/>
              </a:solidFill>
              <a:latin typeface="Century Gothic" panose="020B0502020202020204" pitchFamily="34" charset="0"/>
              <a:cs typeface="Segoe UI Semilight" panose="020B0402040204020203" pitchFamily="34" charset="0"/>
            </a:endParaRPr>
          </a:p>
        </p:txBody>
      </p:sp>
      <p:pic>
        <p:nvPicPr>
          <p:cNvPr id="3" name="Picture 2">
            <a:extLst>
              <a:ext uri="{FF2B5EF4-FFF2-40B4-BE49-F238E27FC236}">
                <a16:creationId xmlns:a16="http://schemas.microsoft.com/office/drawing/2014/main" id="{9B0F791D-5C79-4BD8-9249-F89C83E55BA0}"/>
              </a:ext>
            </a:extLst>
          </p:cNvPr>
          <p:cNvPicPr>
            <a:picLocks noChangeAspect="1"/>
          </p:cNvPicPr>
          <p:nvPr/>
        </p:nvPicPr>
        <p:blipFill>
          <a:blip r:embed="rId3"/>
          <a:stretch>
            <a:fillRect/>
          </a:stretch>
        </p:blipFill>
        <p:spPr>
          <a:xfrm>
            <a:off x="3989716" y="6426158"/>
            <a:ext cx="1164566" cy="225508"/>
          </a:xfrm>
          <a:prstGeom prst="rect">
            <a:avLst/>
          </a:prstGeom>
        </p:spPr>
      </p:pic>
    </p:spTree>
    <p:extLst>
      <p:ext uri="{BB962C8B-B14F-4D97-AF65-F5344CB8AC3E}">
        <p14:creationId xmlns:p14="http://schemas.microsoft.com/office/powerpoint/2010/main" val="1778880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8505" y="685800"/>
            <a:ext cx="7506989" cy="892552"/>
          </a:xfrm>
          <a:prstGeom prst="rect">
            <a:avLst/>
          </a:prstGeom>
          <a:noFill/>
        </p:spPr>
        <p:txBody>
          <a:bodyPr wrap="square" rtlCol="0">
            <a:spAutoFit/>
          </a:bodyPr>
          <a:lstStyle/>
          <a:p>
            <a:r>
              <a:rPr lang="en-US" sz="2800" b="1" spc="130" dirty="0">
                <a:solidFill>
                  <a:srgbClr val="30B566"/>
                </a:solidFill>
                <a:latin typeface="Century Gothic" panose="020B0502020202020204" pitchFamily="34" charset="0"/>
                <a:ea typeface="Archer Book" charset="0"/>
                <a:cs typeface="Century Gothic"/>
              </a:rPr>
              <a:t>TRAVEL OREGON</a:t>
            </a:r>
          </a:p>
          <a:p>
            <a:r>
              <a:rPr lang="en-US" sz="2400" spc="130" dirty="0">
                <a:solidFill>
                  <a:srgbClr val="30B566"/>
                </a:solidFill>
                <a:latin typeface="Century Gothic" panose="020B0502020202020204" pitchFamily="34" charset="0"/>
                <a:ea typeface="Archer Book" charset="0"/>
                <a:cs typeface="Century Gothic"/>
              </a:rPr>
              <a:t>ORGANIZATIONAL STRUCTURE</a:t>
            </a:r>
          </a:p>
        </p:txBody>
      </p:sp>
      <p:sp>
        <p:nvSpPr>
          <p:cNvPr id="18" name="TextBox 17"/>
          <p:cNvSpPr txBox="1"/>
          <p:nvPr/>
        </p:nvSpPr>
        <p:spPr>
          <a:xfrm>
            <a:off x="1775604" y="1824371"/>
            <a:ext cx="6515396" cy="4585871"/>
          </a:xfrm>
          <a:prstGeom prst="rect">
            <a:avLst/>
          </a:prstGeom>
          <a:noFill/>
        </p:spPr>
        <p:txBody>
          <a:bodyPr wrap="square" rtlCol="0">
            <a:spAutoFit/>
          </a:bodyPr>
          <a:lstStyle/>
          <a:p>
            <a:pPr>
              <a:spcAft>
                <a:spcPts val="900"/>
              </a:spcAft>
            </a:pPr>
            <a:r>
              <a:rPr lang="en-US" dirty="0">
                <a:solidFill>
                  <a:srgbClr val="0A3A3F"/>
                </a:solidFill>
                <a:latin typeface="Century Gothic" panose="020B0502020202020204" pitchFamily="34" charset="0"/>
                <a:ea typeface="Archer Book" charset="0"/>
                <a:cs typeface="Century Gothic"/>
              </a:rPr>
              <a:t>GOVERNOR KATE BROWN</a:t>
            </a:r>
          </a:p>
          <a:p>
            <a:pPr>
              <a:spcAft>
                <a:spcPts val="900"/>
              </a:spcAft>
            </a:pPr>
            <a:endParaRPr lang="en-US" dirty="0">
              <a:solidFill>
                <a:srgbClr val="0A3A3F"/>
              </a:solidFill>
              <a:latin typeface="Century Gothic" panose="020B0502020202020204" pitchFamily="34" charset="0"/>
              <a:ea typeface="Archer Book" charset="0"/>
              <a:cs typeface="Century Gothic"/>
            </a:endParaRPr>
          </a:p>
          <a:p>
            <a:pPr>
              <a:spcAft>
                <a:spcPts val="900"/>
              </a:spcAft>
            </a:pPr>
            <a:endParaRPr lang="en-US" dirty="0">
              <a:solidFill>
                <a:srgbClr val="0A3A3F"/>
              </a:solidFill>
              <a:latin typeface="Century Gothic" panose="020B0502020202020204" pitchFamily="34" charset="0"/>
              <a:ea typeface="Archer Book" charset="0"/>
              <a:cs typeface="Century Gothic"/>
            </a:endParaRPr>
          </a:p>
          <a:p>
            <a:pPr>
              <a:spcAft>
                <a:spcPts val="900"/>
              </a:spcAft>
            </a:pPr>
            <a:endParaRPr lang="en-US" dirty="0">
              <a:solidFill>
                <a:srgbClr val="0A3A3F"/>
              </a:solidFill>
              <a:latin typeface="Century Gothic" panose="020B0502020202020204" pitchFamily="34" charset="0"/>
              <a:ea typeface="Archer Book" charset="0"/>
              <a:cs typeface="Century Gothic"/>
            </a:endParaRPr>
          </a:p>
          <a:p>
            <a:pPr>
              <a:spcAft>
                <a:spcPts val="900"/>
              </a:spcAft>
            </a:pPr>
            <a:endParaRPr lang="en-US" dirty="0">
              <a:solidFill>
                <a:srgbClr val="0A3A3F"/>
              </a:solidFill>
              <a:latin typeface="Century Gothic" panose="020B0502020202020204" pitchFamily="34" charset="0"/>
              <a:ea typeface="Archer Book" charset="0"/>
              <a:cs typeface="Century Gothic"/>
            </a:endParaRPr>
          </a:p>
          <a:p>
            <a:pPr>
              <a:spcAft>
                <a:spcPts val="900"/>
              </a:spcAft>
            </a:pPr>
            <a:endParaRPr lang="en-US" dirty="0">
              <a:solidFill>
                <a:srgbClr val="0A3A3F"/>
              </a:solidFill>
              <a:latin typeface="Century Gothic" panose="020B0502020202020204" pitchFamily="34" charset="0"/>
              <a:ea typeface="Archer Book" charset="0"/>
              <a:cs typeface="Century Gothic"/>
            </a:endParaRPr>
          </a:p>
          <a:p>
            <a:pPr>
              <a:spcAft>
                <a:spcPts val="900"/>
              </a:spcAft>
            </a:pPr>
            <a:endParaRPr lang="en-US" dirty="0">
              <a:solidFill>
                <a:srgbClr val="0A3A3F"/>
              </a:solidFill>
              <a:latin typeface="Century Gothic" panose="020B0502020202020204" pitchFamily="34" charset="0"/>
              <a:ea typeface="Archer Book" charset="0"/>
              <a:cs typeface="Century Gothic"/>
            </a:endParaRPr>
          </a:p>
          <a:p>
            <a:pPr>
              <a:spcAft>
                <a:spcPts val="900"/>
              </a:spcAft>
            </a:pPr>
            <a:endParaRPr lang="en-US" sz="1400" b="1" dirty="0">
              <a:solidFill>
                <a:srgbClr val="0A3A3F"/>
              </a:solidFill>
              <a:latin typeface="Century Gothic" panose="020B0502020202020204" pitchFamily="34" charset="0"/>
              <a:ea typeface="Archer Book" charset="0"/>
              <a:cs typeface="Century Gothic"/>
            </a:endParaRPr>
          </a:p>
          <a:p>
            <a:pPr>
              <a:spcAft>
                <a:spcPts val="900"/>
              </a:spcAft>
            </a:pPr>
            <a:endParaRPr lang="en-US" sz="500" b="1" dirty="0">
              <a:solidFill>
                <a:srgbClr val="0A3A3F"/>
              </a:solidFill>
              <a:latin typeface="Century Gothic" panose="020B0502020202020204" pitchFamily="34" charset="0"/>
              <a:ea typeface="Archer Book" charset="0"/>
              <a:cs typeface="Century Gothic"/>
            </a:endParaRPr>
          </a:p>
          <a:p>
            <a:pPr>
              <a:spcAft>
                <a:spcPts val="900"/>
              </a:spcAft>
            </a:pPr>
            <a:endParaRPr lang="en-US" sz="500" dirty="0">
              <a:solidFill>
                <a:srgbClr val="0A3A3F"/>
              </a:solidFill>
              <a:latin typeface="Century Gothic" panose="020B0502020202020204" pitchFamily="34" charset="0"/>
              <a:ea typeface="Archer Book" charset="0"/>
              <a:cs typeface="Century Gothic"/>
            </a:endParaRPr>
          </a:p>
          <a:p>
            <a:pPr>
              <a:spcAft>
                <a:spcPts val="900"/>
              </a:spcAft>
            </a:pPr>
            <a:endParaRPr lang="en-US" dirty="0">
              <a:solidFill>
                <a:srgbClr val="0A3A3F"/>
              </a:solidFill>
              <a:latin typeface="Century Gothic" panose="020B0502020202020204" pitchFamily="34" charset="0"/>
              <a:ea typeface="Archer Book" charset="0"/>
              <a:cs typeface="Century Gothic"/>
            </a:endParaRPr>
          </a:p>
          <a:p>
            <a:pPr>
              <a:spcAft>
                <a:spcPts val="900"/>
              </a:spcAft>
            </a:pPr>
            <a:r>
              <a:rPr lang="en-US" dirty="0">
                <a:solidFill>
                  <a:srgbClr val="0A3A3F"/>
                </a:solidFill>
                <a:latin typeface="Century Gothic" panose="020B0502020202020204" pitchFamily="34" charset="0"/>
                <a:ea typeface="Archer Book" charset="0"/>
                <a:cs typeface="Century Gothic"/>
              </a:rPr>
              <a:t>TRAVEL OREGON </a:t>
            </a:r>
          </a:p>
          <a:p>
            <a:pPr>
              <a:spcAft>
                <a:spcPts val="900"/>
              </a:spcAft>
            </a:pPr>
            <a:r>
              <a:rPr lang="en-US" sz="1600" dirty="0">
                <a:solidFill>
                  <a:srgbClr val="0A3A3F"/>
                </a:solidFill>
                <a:latin typeface="Century Gothic" panose="020B0502020202020204" pitchFamily="34" charset="0"/>
                <a:ea typeface="Archer Book" charset="0"/>
                <a:cs typeface="Century Gothic"/>
              </a:rPr>
              <a:t>Todd Davidson, Chief Executive Officer</a:t>
            </a:r>
          </a:p>
        </p:txBody>
      </p:sp>
      <p:pic>
        <p:nvPicPr>
          <p:cNvPr id="11266" name="Picture 2" descr="Image result for governor kate br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686" y="1622496"/>
            <a:ext cx="950918" cy="100768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ommissionerWilson-Ang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502" y="4072430"/>
            <a:ext cx="725656" cy="87078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Don Anway PictureCr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1357" y="4052576"/>
            <a:ext cx="688650" cy="85572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industry.traveloregon.com/content/uploads/2012/10/RichardBoylesweb-130x130.jpg"/>
          <p:cNvPicPr>
            <a:picLocks noChangeAspect="1" noChangeArrowheads="1"/>
          </p:cNvPicPr>
          <p:nvPr/>
        </p:nvPicPr>
        <p:blipFill rotWithShape="1">
          <a:blip r:embed="rId6">
            <a:extLst>
              <a:ext uri="{28A0092B-C50C-407E-A947-70E740481C1C}">
                <a14:useLocalDpi xmlns:a14="http://schemas.microsoft.com/office/drawing/2010/main" val="0"/>
              </a:ext>
            </a:extLst>
          </a:blip>
          <a:srcRect l="12775" r="8333"/>
          <a:stretch/>
        </p:blipFill>
        <p:spPr bwMode="auto">
          <a:xfrm>
            <a:off x="3014108" y="4072430"/>
            <a:ext cx="686981" cy="870788"/>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CommissionerHughs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5797" y="4059557"/>
            <a:ext cx="735552" cy="882663"/>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Image result for nigel francisco ninkasi"/>
          <p:cNvPicPr>
            <a:picLocks noChangeAspect="1" noChangeArrowheads="1"/>
          </p:cNvPicPr>
          <p:nvPr/>
        </p:nvPicPr>
        <p:blipFill rotWithShape="1">
          <a:blip r:embed="rId8">
            <a:extLst>
              <a:ext uri="{28A0092B-C50C-407E-A947-70E740481C1C}">
                <a14:useLocalDpi xmlns:a14="http://schemas.microsoft.com/office/drawing/2010/main" val="0"/>
              </a:ext>
            </a:extLst>
          </a:blip>
          <a:srcRect l="25804" t="10548" r="33527" b="50000"/>
          <a:stretch/>
        </p:blipFill>
        <p:spPr bwMode="auto">
          <a:xfrm>
            <a:off x="4101892" y="4066492"/>
            <a:ext cx="725657" cy="870788"/>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CommissionerMugui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5620" y="4066492"/>
            <a:ext cx="735552" cy="882663"/>
          </a:xfrm>
          <a:prstGeom prst="rect">
            <a:avLst/>
          </a:prstGeom>
          <a:noFill/>
          <a:extLst>
            <a:ext uri="{909E8E84-426E-40DD-AFC4-6F175D3DCCD1}">
              <a14:hiddenFill xmlns:a14="http://schemas.microsoft.com/office/drawing/2010/main">
                <a:solidFill>
                  <a:srgbClr val="FFFFFF"/>
                </a:solidFill>
              </a14:hiddenFill>
            </a:ext>
          </a:extLst>
        </p:spPr>
      </p:pic>
      <p:pic>
        <p:nvPicPr>
          <p:cNvPr id="11284" name="Picture 20" descr="CommissionerSnyd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0032" y="3104724"/>
            <a:ext cx="748202" cy="897843"/>
          </a:xfrm>
          <a:prstGeom prst="rect">
            <a:avLst/>
          </a:prstGeom>
          <a:noFill/>
          <a:extLst>
            <a:ext uri="{909E8E84-426E-40DD-AFC4-6F175D3DCCD1}">
              <a14:hiddenFill xmlns:a14="http://schemas.microsoft.com/office/drawing/2010/main">
                <a:solidFill>
                  <a:srgbClr val="FFFFFF"/>
                </a:solidFill>
              </a14:hiddenFill>
            </a:ext>
          </a:extLst>
        </p:spPr>
      </p:pic>
      <p:pic>
        <p:nvPicPr>
          <p:cNvPr id="11286" name="Picture 22" descr="KenjiSugahara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7030" y="4055087"/>
            <a:ext cx="748202" cy="897843"/>
          </a:xfrm>
          <a:prstGeom prst="rect">
            <a:avLst/>
          </a:prstGeom>
          <a:noFill/>
          <a:extLst>
            <a:ext uri="{909E8E84-426E-40DD-AFC4-6F175D3DCCD1}">
              <a14:hiddenFill xmlns:a14="http://schemas.microsoft.com/office/drawing/2010/main">
                <a:solidFill>
                  <a:srgbClr val="FFFFFF"/>
                </a:solidFill>
              </a14:hiddenFill>
            </a:ext>
          </a:extLst>
        </p:spPr>
      </p:pic>
      <p:pic>
        <p:nvPicPr>
          <p:cNvPr id="11288" name="Picture 24" descr="http://industry.traveloregon.com/content/uploads/2015/06/YoungbloodScottBio1-179x21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14108" y="3107693"/>
            <a:ext cx="762773" cy="894874"/>
          </a:xfrm>
          <a:prstGeom prst="rect">
            <a:avLst/>
          </a:prstGeom>
          <a:noFill/>
          <a:extLst>
            <a:ext uri="{909E8E84-426E-40DD-AFC4-6F175D3DCCD1}">
              <a14:hiddenFill xmlns:a14="http://schemas.microsoft.com/office/drawing/2010/main">
                <a:solidFill>
                  <a:srgbClr val="FFFFFF"/>
                </a:solidFill>
              </a14:hiddenFill>
            </a:ext>
          </a:extLst>
        </p:spPr>
      </p:pic>
      <p:pic>
        <p:nvPicPr>
          <p:cNvPr id="11290" name="Picture 26" descr="http://industry.traveloregon.com/wp-content/uploads/avatars/37/1457993844-bpfull.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5155" y="5548732"/>
            <a:ext cx="950918" cy="9509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23504" y="2766903"/>
            <a:ext cx="7274721" cy="369332"/>
          </a:xfrm>
          <a:prstGeom prst="rect">
            <a:avLst/>
          </a:prstGeom>
        </p:spPr>
        <p:txBody>
          <a:bodyPr wrap="square">
            <a:spAutoFit/>
          </a:bodyPr>
          <a:lstStyle/>
          <a:p>
            <a:r>
              <a:rPr lang="en-US" dirty="0">
                <a:solidFill>
                  <a:srgbClr val="0A3A3F"/>
                </a:solidFill>
                <a:latin typeface="Century Gothic" panose="020B0502020202020204" pitchFamily="34" charset="0"/>
                <a:ea typeface="Archer Book" charset="0"/>
                <a:cs typeface="Century Gothic"/>
              </a:rPr>
              <a:t>OREGON TOURISM COMMISSION</a:t>
            </a:r>
            <a:endParaRPr lang="en-US" dirty="0">
              <a:solidFill>
                <a:srgbClr val="0A3A3F"/>
              </a:solidFill>
              <a:latin typeface="Century Gothic" panose="020B0502020202020204" pitchFamily="34" charset="0"/>
            </a:endParaRPr>
          </a:p>
        </p:txBody>
      </p:sp>
      <p:sp>
        <p:nvSpPr>
          <p:cNvPr id="21" name="Rectangle 20"/>
          <p:cNvSpPr/>
          <p:nvPr/>
        </p:nvSpPr>
        <p:spPr>
          <a:xfrm>
            <a:off x="1541608" y="3650158"/>
            <a:ext cx="1167696" cy="415498"/>
          </a:xfrm>
          <a:prstGeom prst="rect">
            <a:avLst/>
          </a:prstGeom>
        </p:spPr>
        <p:txBody>
          <a:bodyPr wrap="square">
            <a:spAutoFit/>
          </a:bodyPr>
          <a:lstStyle/>
          <a:p>
            <a:r>
              <a:rPr lang="en-US" sz="1000" dirty="0">
                <a:solidFill>
                  <a:srgbClr val="0A3A3F"/>
                </a:solidFill>
                <a:latin typeface="Century Gothic" panose="020B0502020202020204" pitchFamily="34" charset="0"/>
                <a:ea typeface="Archer Book" charset="0"/>
                <a:cs typeface="Century Gothic"/>
              </a:rPr>
              <a:t>Chair</a:t>
            </a:r>
          </a:p>
          <a:p>
            <a:r>
              <a:rPr lang="en-US" sz="1100" dirty="0">
                <a:solidFill>
                  <a:srgbClr val="0A3A3F"/>
                </a:solidFill>
                <a:latin typeface="Century Gothic" panose="020B0502020202020204" pitchFamily="34" charset="0"/>
                <a:ea typeface="Archer Book" charset="0"/>
                <a:cs typeface="Century Gothic"/>
              </a:rPr>
              <a:t>Ryan Snyder</a:t>
            </a:r>
          </a:p>
        </p:txBody>
      </p:sp>
      <p:sp>
        <p:nvSpPr>
          <p:cNvPr id="22" name="Rectangle 21"/>
          <p:cNvSpPr/>
          <p:nvPr/>
        </p:nvSpPr>
        <p:spPr>
          <a:xfrm>
            <a:off x="775155" y="5016430"/>
            <a:ext cx="1247854" cy="415498"/>
          </a:xfrm>
          <a:prstGeom prst="rect">
            <a:avLst/>
          </a:prstGeom>
        </p:spPr>
        <p:txBody>
          <a:bodyPr wrap="square">
            <a:spAutoFit/>
          </a:bodyPr>
          <a:lstStyle/>
          <a:p>
            <a:r>
              <a:rPr lang="en-US" sz="1050" dirty="0">
                <a:solidFill>
                  <a:srgbClr val="0A3A3F"/>
                </a:solidFill>
                <a:latin typeface="Century Gothic" panose="020B0502020202020204" pitchFamily="34" charset="0"/>
                <a:ea typeface="Archer Book" charset="0"/>
                <a:cs typeface="Century Gothic"/>
              </a:rPr>
              <a:t>Kara </a:t>
            </a:r>
          </a:p>
          <a:p>
            <a:r>
              <a:rPr lang="en-US" sz="1050" dirty="0">
                <a:solidFill>
                  <a:srgbClr val="0A3A3F"/>
                </a:solidFill>
                <a:latin typeface="Century Gothic" panose="020B0502020202020204" pitchFamily="34" charset="0"/>
                <a:ea typeface="Archer Book" charset="0"/>
                <a:cs typeface="Century Gothic"/>
              </a:rPr>
              <a:t>Wilson-Anglin</a:t>
            </a:r>
          </a:p>
        </p:txBody>
      </p:sp>
      <p:sp>
        <p:nvSpPr>
          <p:cNvPr id="23" name="Rectangle 22"/>
          <p:cNvSpPr/>
          <p:nvPr/>
        </p:nvSpPr>
        <p:spPr>
          <a:xfrm>
            <a:off x="1952171" y="4965922"/>
            <a:ext cx="748329" cy="415498"/>
          </a:xfrm>
          <a:prstGeom prst="rect">
            <a:avLst/>
          </a:prstGeom>
        </p:spPr>
        <p:txBody>
          <a:bodyPr wrap="square">
            <a:spAutoFit/>
          </a:bodyPr>
          <a:lstStyle/>
          <a:p>
            <a:r>
              <a:rPr lang="en-US" sz="1050" dirty="0">
                <a:solidFill>
                  <a:srgbClr val="0A3A3F"/>
                </a:solidFill>
                <a:latin typeface="Century Gothic" panose="020B0502020202020204" pitchFamily="34" charset="0"/>
                <a:ea typeface="Archer Book" charset="0"/>
                <a:cs typeface="Century Gothic"/>
              </a:rPr>
              <a:t>Don </a:t>
            </a:r>
            <a:r>
              <a:rPr lang="en-US" sz="1050" dirty="0" err="1">
                <a:solidFill>
                  <a:srgbClr val="0A3A3F"/>
                </a:solidFill>
                <a:latin typeface="Century Gothic" panose="020B0502020202020204" pitchFamily="34" charset="0"/>
                <a:ea typeface="Archer Book" charset="0"/>
                <a:cs typeface="Century Gothic"/>
              </a:rPr>
              <a:t>Anway</a:t>
            </a:r>
            <a:endParaRPr lang="en-US" sz="1050" dirty="0">
              <a:solidFill>
                <a:srgbClr val="0A3A3F"/>
              </a:solidFill>
              <a:latin typeface="Century Gothic" panose="020B0502020202020204" pitchFamily="34" charset="0"/>
              <a:ea typeface="Archer Book" charset="0"/>
              <a:cs typeface="Century Gothic"/>
            </a:endParaRPr>
          </a:p>
        </p:txBody>
      </p:sp>
      <p:sp>
        <p:nvSpPr>
          <p:cNvPr id="24" name="Rectangle 23"/>
          <p:cNvSpPr/>
          <p:nvPr/>
        </p:nvSpPr>
        <p:spPr>
          <a:xfrm>
            <a:off x="2960316" y="4994843"/>
            <a:ext cx="748329" cy="415498"/>
          </a:xfrm>
          <a:prstGeom prst="rect">
            <a:avLst/>
          </a:prstGeom>
        </p:spPr>
        <p:txBody>
          <a:bodyPr wrap="square">
            <a:spAutoFit/>
          </a:bodyPr>
          <a:lstStyle/>
          <a:p>
            <a:r>
              <a:rPr lang="en-US" sz="1050" dirty="0">
                <a:solidFill>
                  <a:srgbClr val="0A3A3F"/>
                </a:solidFill>
                <a:latin typeface="Century Gothic" panose="020B0502020202020204" pitchFamily="34" charset="0"/>
                <a:ea typeface="Archer Book" charset="0"/>
                <a:cs typeface="Century Gothic"/>
              </a:rPr>
              <a:t>Richard Boyles</a:t>
            </a:r>
          </a:p>
        </p:txBody>
      </p:sp>
      <p:sp>
        <p:nvSpPr>
          <p:cNvPr id="25" name="Rectangle 24"/>
          <p:cNvSpPr/>
          <p:nvPr/>
        </p:nvSpPr>
        <p:spPr>
          <a:xfrm>
            <a:off x="4106246" y="4994602"/>
            <a:ext cx="850258" cy="415498"/>
          </a:xfrm>
          <a:prstGeom prst="rect">
            <a:avLst/>
          </a:prstGeom>
        </p:spPr>
        <p:txBody>
          <a:bodyPr wrap="square">
            <a:spAutoFit/>
          </a:bodyPr>
          <a:lstStyle/>
          <a:p>
            <a:r>
              <a:rPr lang="en-US" sz="1050" dirty="0">
                <a:solidFill>
                  <a:srgbClr val="0A3A3F"/>
                </a:solidFill>
                <a:latin typeface="Century Gothic" panose="020B0502020202020204" pitchFamily="34" charset="0"/>
                <a:ea typeface="Archer Book" charset="0"/>
                <a:cs typeface="Century Gothic"/>
              </a:rPr>
              <a:t>Nigel Francisco</a:t>
            </a:r>
          </a:p>
        </p:txBody>
      </p:sp>
      <p:sp>
        <p:nvSpPr>
          <p:cNvPr id="26" name="Rectangle 25"/>
          <p:cNvSpPr/>
          <p:nvPr/>
        </p:nvSpPr>
        <p:spPr>
          <a:xfrm>
            <a:off x="5193847" y="5016430"/>
            <a:ext cx="782618" cy="415498"/>
          </a:xfrm>
          <a:prstGeom prst="rect">
            <a:avLst/>
          </a:prstGeom>
        </p:spPr>
        <p:txBody>
          <a:bodyPr wrap="square">
            <a:spAutoFit/>
          </a:bodyPr>
          <a:lstStyle/>
          <a:p>
            <a:r>
              <a:rPr lang="en-US" sz="1050" dirty="0">
                <a:solidFill>
                  <a:srgbClr val="0A3A3F"/>
                </a:solidFill>
                <a:latin typeface="Century Gothic" panose="020B0502020202020204" pitchFamily="34" charset="0"/>
                <a:ea typeface="Archer Book" charset="0"/>
                <a:cs typeface="Century Gothic"/>
              </a:rPr>
              <a:t>Al Munguia</a:t>
            </a:r>
          </a:p>
        </p:txBody>
      </p:sp>
      <p:sp>
        <p:nvSpPr>
          <p:cNvPr id="27" name="Rectangle 26"/>
          <p:cNvSpPr/>
          <p:nvPr/>
        </p:nvSpPr>
        <p:spPr>
          <a:xfrm>
            <a:off x="3776881" y="3650158"/>
            <a:ext cx="1553844" cy="407804"/>
          </a:xfrm>
          <a:prstGeom prst="rect">
            <a:avLst/>
          </a:prstGeom>
        </p:spPr>
        <p:txBody>
          <a:bodyPr wrap="square">
            <a:spAutoFit/>
          </a:bodyPr>
          <a:lstStyle/>
          <a:p>
            <a:r>
              <a:rPr lang="en-US" sz="1000" dirty="0">
                <a:solidFill>
                  <a:srgbClr val="0A3A3F"/>
                </a:solidFill>
                <a:latin typeface="Century Gothic" panose="020B0502020202020204" pitchFamily="34" charset="0"/>
                <a:ea typeface="Archer Book" charset="0"/>
                <a:cs typeface="Century Gothic"/>
              </a:rPr>
              <a:t>Vice Chair</a:t>
            </a:r>
          </a:p>
          <a:p>
            <a:r>
              <a:rPr lang="en-US" sz="1050" dirty="0">
                <a:solidFill>
                  <a:srgbClr val="0A3A3F"/>
                </a:solidFill>
                <a:latin typeface="Century Gothic" panose="020B0502020202020204" pitchFamily="34" charset="0"/>
                <a:ea typeface="Archer Book" charset="0"/>
                <a:cs typeface="Century Gothic"/>
              </a:rPr>
              <a:t>Scott Youngblood</a:t>
            </a:r>
          </a:p>
        </p:txBody>
      </p:sp>
      <p:sp>
        <p:nvSpPr>
          <p:cNvPr id="28" name="Rectangle 27"/>
          <p:cNvSpPr/>
          <p:nvPr/>
        </p:nvSpPr>
        <p:spPr>
          <a:xfrm>
            <a:off x="6264210" y="4988553"/>
            <a:ext cx="833842" cy="415498"/>
          </a:xfrm>
          <a:prstGeom prst="rect">
            <a:avLst/>
          </a:prstGeom>
        </p:spPr>
        <p:txBody>
          <a:bodyPr wrap="square">
            <a:spAutoFit/>
          </a:bodyPr>
          <a:lstStyle/>
          <a:p>
            <a:r>
              <a:rPr lang="en-US" sz="1050" dirty="0">
                <a:solidFill>
                  <a:srgbClr val="0A3A3F"/>
                </a:solidFill>
                <a:latin typeface="Century Gothic" panose="020B0502020202020204" pitchFamily="34" charset="0"/>
                <a:ea typeface="Archer Book" charset="0"/>
                <a:cs typeface="Century Gothic"/>
              </a:rPr>
              <a:t>Kenji Sugahara</a:t>
            </a:r>
          </a:p>
        </p:txBody>
      </p:sp>
      <p:sp>
        <p:nvSpPr>
          <p:cNvPr id="29" name="Rectangle 28"/>
          <p:cNvSpPr/>
          <p:nvPr/>
        </p:nvSpPr>
        <p:spPr>
          <a:xfrm>
            <a:off x="7331498" y="5016430"/>
            <a:ext cx="880470" cy="415498"/>
          </a:xfrm>
          <a:prstGeom prst="rect">
            <a:avLst/>
          </a:prstGeom>
        </p:spPr>
        <p:txBody>
          <a:bodyPr wrap="square">
            <a:spAutoFit/>
          </a:bodyPr>
          <a:lstStyle/>
          <a:p>
            <a:r>
              <a:rPr lang="en-US" sz="1050" dirty="0">
                <a:solidFill>
                  <a:srgbClr val="0A3A3F"/>
                </a:solidFill>
                <a:latin typeface="Century Gothic" panose="020B0502020202020204" pitchFamily="34" charset="0"/>
                <a:ea typeface="Archer Book" charset="0"/>
                <a:cs typeface="Century Gothic"/>
              </a:rPr>
              <a:t>Alana Hughson</a:t>
            </a:r>
          </a:p>
        </p:txBody>
      </p:sp>
      <p:pic>
        <p:nvPicPr>
          <p:cNvPr id="30" name="Picture 29">
            <a:extLst>
              <a:ext uri="{FF2B5EF4-FFF2-40B4-BE49-F238E27FC236}">
                <a16:creationId xmlns:a16="http://schemas.microsoft.com/office/drawing/2014/main" id="{0007C789-A93C-4B68-9694-236F26A24E07}"/>
              </a:ext>
            </a:extLst>
          </p:cNvPr>
          <p:cNvPicPr>
            <a:picLocks noChangeAspect="1"/>
          </p:cNvPicPr>
          <p:nvPr/>
        </p:nvPicPr>
        <p:blipFill>
          <a:blip r:embed="rId14"/>
          <a:stretch>
            <a:fillRect/>
          </a:stretch>
        </p:blipFill>
        <p:spPr>
          <a:xfrm>
            <a:off x="3989716" y="6426158"/>
            <a:ext cx="1164566" cy="225508"/>
          </a:xfrm>
          <a:prstGeom prst="rect">
            <a:avLst/>
          </a:prstGeom>
        </p:spPr>
      </p:pic>
    </p:spTree>
    <p:extLst>
      <p:ext uri="{BB962C8B-B14F-4D97-AF65-F5344CB8AC3E}">
        <p14:creationId xmlns:p14="http://schemas.microsoft.com/office/powerpoint/2010/main" val="111296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20ED6-24AB-4168-87BF-C25995AEC90D}"/>
              </a:ext>
            </a:extLst>
          </p:cNvPr>
          <p:cNvPicPr>
            <a:picLocks noChangeAspect="1"/>
          </p:cNvPicPr>
          <p:nvPr/>
        </p:nvPicPr>
        <p:blipFill>
          <a:blip r:embed="rId2"/>
          <a:stretch>
            <a:fillRect/>
          </a:stretch>
        </p:blipFill>
        <p:spPr>
          <a:xfrm>
            <a:off x="0" y="281000"/>
            <a:ext cx="9144000" cy="6296000"/>
          </a:xfrm>
          <a:prstGeom prst="rect">
            <a:avLst/>
          </a:prstGeom>
        </p:spPr>
      </p:pic>
      <p:pic>
        <p:nvPicPr>
          <p:cNvPr id="4" name="Picture 3">
            <a:extLst>
              <a:ext uri="{FF2B5EF4-FFF2-40B4-BE49-F238E27FC236}">
                <a16:creationId xmlns:a16="http://schemas.microsoft.com/office/drawing/2014/main" id="{FDD02193-29AE-40F7-A5FF-E621EB87E74B}"/>
              </a:ext>
            </a:extLst>
          </p:cNvPr>
          <p:cNvPicPr>
            <a:picLocks noChangeAspect="1"/>
          </p:cNvPicPr>
          <p:nvPr/>
        </p:nvPicPr>
        <p:blipFill>
          <a:blip r:embed="rId3"/>
          <a:stretch>
            <a:fillRect/>
          </a:stretch>
        </p:blipFill>
        <p:spPr>
          <a:xfrm>
            <a:off x="3989716" y="6426158"/>
            <a:ext cx="1164566" cy="225508"/>
          </a:xfrm>
          <a:prstGeom prst="rect">
            <a:avLst/>
          </a:prstGeom>
        </p:spPr>
      </p:pic>
    </p:spTree>
    <p:extLst>
      <p:ext uri="{BB962C8B-B14F-4D97-AF65-F5344CB8AC3E}">
        <p14:creationId xmlns:p14="http://schemas.microsoft.com/office/powerpoint/2010/main" val="2619127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200680"/>
            <a:ext cx="9144000" cy="523220"/>
          </a:xfrm>
          <a:prstGeom prst="rect">
            <a:avLst/>
          </a:prstGeom>
          <a:noFill/>
        </p:spPr>
        <p:txBody>
          <a:bodyPr wrap="square" rtlCol="0">
            <a:spAutoFit/>
          </a:bodyPr>
          <a:lstStyle/>
          <a:p>
            <a:pPr algn="ctr"/>
            <a:r>
              <a:rPr lang="en-US" sz="2800" b="1" spc="130" dirty="0">
                <a:solidFill>
                  <a:srgbClr val="30B566"/>
                </a:solidFill>
                <a:latin typeface="Century Gothic" panose="020B0502020202020204" pitchFamily="34" charset="0"/>
                <a:ea typeface="Archer Book" charset="0"/>
                <a:cs typeface="Century Gothic"/>
              </a:rPr>
              <a:t>LEGISLATIVE ACTION</a:t>
            </a:r>
          </a:p>
        </p:txBody>
      </p:sp>
      <p:sp>
        <p:nvSpPr>
          <p:cNvPr id="18" name="TextBox 17"/>
          <p:cNvSpPr txBox="1"/>
          <p:nvPr/>
        </p:nvSpPr>
        <p:spPr>
          <a:xfrm>
            <a:off x="330200" y="859361"/>
            <a:ext cx="5461000" cy="5724644"/>
          </a:xfrm>
          <a:prstGeom prst="rect">
            <a:avLst/>
          </a:prstGeom>
          <a:noFill/>
        </p:spPr>
        <p:txBody>
          <a:bodyPr wrap="square" rtlCol="0">
            <a:spAutoFit/>
          </a:bodyPr>
          <a:lstStyle/>
          <a:p>
            <a:pPr>
              <a:spcAft>
                <a:spcPts val="1500"/>
              </a:spcAft>
            </a:pPr>
            <a:r>
              <a:rPr lang="en-US" dirty="0">
                <a:solidFill>
                  <a:srgbClr val="0A3A3F"/>
                </a:solidFill>
                <a:latin typeface="Century Gothic" panose="020B0502020202020204" pitchFamily="34" charset="0"/>
                <a:ea typeface="Archer Book" charset="0"/>
                <a:cs typeface="Century Gothic"/>
              </a:rPr>
              <a:t>2003 LEGISLATION (HB 2267)</a:t>
            </a:r>
          </a:p>
          <a:p>
            <a:pPr marL="285750" indent="-285750">
              <a:spcAft>
                <a:spcPts val="1500"/>
              </a:spcAft>
              <a:buFont typeface="Arial" panose="020B0604020202020204" pitchFamily="34" charset="0"/>
              <a:buChar char="•"/>
            </a:pPr>
            <a:r>
              <a:rPr lang="en-US" sz="1600" dirty="0">
                <a:solidFill>
                  <a:srgbClr val="0A3A3F"/>
                </a:solidFill>
                <a:latin typeface="Century Gothic" panose="020B0502020202020204" pitchFamily="34" charset="0"/>
                <a:ea typeface="Archer Book" charset="0"/>
                <a:cs typeface="Century Gothic"/>
              </a:rPr>
              <a:t>Implemented 1% Statewide Lodging Tax to fund Oregon Tourism Commission, dba Travel Oregon</a:t>
            </a:r>
          </a:p>
          <a:p>
            <a:pPr marL="285750" indent="-285750">
              <a:spcAft>
                <a:spcPts val="1500"/>
              </a:spcAft>
              <a:buFont typeface="Arial" panose="020B0604020202020204" pitchFamily="34" charset="0"/>
              <a:buChar char="•"/>
            </a:pPr>
            <a:r>
              <a:rPr lang="en-US" sz="1600" dirty="0">
                <a:solidFill>
                  <a:srgbClr val="0A3A3F"/>
                </a:solidFill>
                <a:latin typeface="Century Gothic" panose="020B0502020202020204" pitchFamily="34" charset="0"/>
                <a:ea typeface="Archer Book" charset="0"/>
                <a:cs typeface="Century Gothic"/>
              </a:rPr>
              <a:t>Established Travel Oregon as a semi-independent state agency</a:t>
            </a:r>
          </a:p>
          <a:p>
            <a:pPr marL="285750" indent="-285750">
              <a:spcAft>
                <a:spcPts val="1500"/>
              </a:spcAft>
              <a:buFont typeface="Arial" panose="020B0604020202020204" pitchFamily="34" charset="0"/>
              <a:buChar char="•"/>
            </a:pPr>
            <a:r>
              <a:rPr lang="en-US" sz="1600" dirty="0">
                <a:solidFill>
                  <a:srgbClr val="0A3A3F"/>
                </a:solidFill>
                <a:latin typeface="Century Gothic" panose="020B0502020202020204" pitchFamily="34" charset="0"/>
                <a:ea typeface="Archer Book" charset="0"/>
                <a:cs typeface="Century Gothic"/>
              </a:rPr>
              <a:t>Protected local lodging taxes</a:t>
            </a:r>
          </a:p>
          <a:p>
            <a:pPr marL="640080" lvl="2" indent="-182880">
              <a:spcAft>
                <a:spcPts val="1500"/>
              </a:spcAft>
              <a:buSzPct val="80000"/>
              <a:buFont typeface="Courier New" panose="02070309020205020404" pitchFamily="49" charset="0"/>
              <a:buChar char="o"/>
            </a:pPr>
            <a:r>
              <a:rPr lang="en-US" sz="1600" dirty="0">
                <a:solidFill>
                  <a:srgbClr val="0A3A3F"/>
                </a:solidFill>
                <a:latin typeface="Century Gothic" panose="020B0502020202020204" pitchFamily="34" charset="0"/>
                <a:ea typeface="Archer Book" charset="0"/>
                <a:cs typeface="Century Gothic"/>
              </a:rPr>
              <a:t>Existing local rates and allocations for tourism were “grandfathered” </a:t>
            </a:r>
          </a:p>
          <a:p>
            <a:pPr marL="640080" lvl="2" indent="-182880">
              <a:spcAft>
                <a:spcPts val="1500"/>
              </a:spcAft>
              <a:buSzPct val="80000"/>
              <a:buFont typeface="Courier New" panose="02070309020205020404" pitchFamily="49" charset="0"/>
              <a:buChar char="o"/>
            </a:pPr>
            <a:r>
              <a:rPr lang="en-US" sz="1600" dirty="0">
                <a:solidFill>
                  <a:srgbClr val="0A3A3F"/>
                </a:solidFill>
                <a:latin typeface="Century Gothic" panose="020B0502020202020204" pitchFamily="34" charset="0"/>
                <a:ea typeface="Archer Book" charset="0"/>
                <a:cs typeface="Century Gothic"/>
              </a:rPr>
              <a:t>Future increases in local lodging tax rates require at least 70% dedicated to tourism</a:t>
            </a:r>
            <a:endParaRPr lang="en-US" b="1" dirty="0">
              <a:solidFill>
                <a:srgbClr val="0A3A3F"/>
              </a:solidFill>
              <a:latin typeface="Century Gothic" panose="020B0502020202020204" pitchFamily="34" charset="0"/>
              <a:ea typeface="Archer Book" charset="0"/>
              <a:cs typeface="Century Gothic"/>
            </a:endParaRPr>
          </a:p>
          <a:p>
            <a:pPr>
              <a:spcAft>
                <a:spcPts val="900"/>
              </a:spcAft>
            </a:pPr>
            <a:r>
              <a:rPr lang="en-US" dirty="0">
                <a:solidFill>
                  <a:srgbClr val="0A3A3F"/>
                </a:solidFill>
                <a:latin typeface="Century Gothic" panose="020B0502020202020204" pitchFamily="34" charset="0"/>
                <a:ea typeface="Archer Book" charset="0"/>
                <a:cs typeface="Century Gothic"/>
              </a:rPr>
              <a:t>2016 LEGISLATION (HB 4146)</a:t>
            </a:r>
          </a:p>
          <a:p>
            <a:pPr marL="182880" indent="-182880">
              <a:spcAft>
                <a:spcPts val="900"/>
              </a:spcAft>
              <a:buFont typeface="Arial" panose="020B0604020202020204" pitchFamily="34" charset="0"/>
              <a:buChar char="•"/>
            </a:pPr>
            <a:r>
              <a:rPr lang="en-US" sz="1600" dirty="0">
                <a:solidFill>
                  <a:srgbClr val="0A3A3F"/>
                </a:solidFill>
                <a:latin typeface="Century Gothic" panose="020B0502020202020204" pitchFamily="34" charset="0"/>
                <a:ea typeface="Archer Book" charset="0"/>
                <a:cs typeface="Century Gothic"/>
              </a:rPr>
              <a:t>Increased state lodging tax from 1% to 1.8%  effective  July 1, 2016 &amp; decreases to 1.5% effective July 2020</a:t>
            </a:r>
          </a:p>
          <a:p>
            <a:pPr marL="182880" indent="-182880">
              <a:spcAft>
                <a:spcPts val="900"/>
              </a:spcAft>
              <a:buFont typeface="Arial" panose="020B0604020202020204" pitchFamily="34" charset="0"/>
              <a:buChar char="•"/>
            </a:pPr>
            <a:r>
              <a:rPr lang="en-US" sz="1600" dirty="0">
                <a:solidFill>
                  <a:srgbClr val="0A3A3F"/>
                </a:solidFill>
                <a:latin typeface="Century Gothic" panose="020B0502020202020204" pitchFamily="34" charset="0"/>
                <a:ea typeface="Archer Book" charset="0"/>
                <a:cs typeface="Century Gothic"/>
              </a:rPr>
              <a:t>Directs 20% of state lodging tax to implement a Regional Cooperative Tourism Program &amp; 10% to a competitive grants program</a:t>
            </a:r>
          </a:p>
        </p:txBody>
      </p:sp>
      <p:pic>
        <p:nvPicPr>
          <p:cNvPr id="5" name="Picture 4" descr="C_Cotterell_Vineyard_2190.jpg"/>
          <p:cNvPicPr>
            <a:picLocks noChangeAspect="1"/>
          </p:cNvPicPr>
          <p:nvPr/>
        </p:nvPicPr>
        <p:blipFill rotWithShape="1">
          <a:blip r:embed="rId3">
            <a:extLst>
              <a:ext uri="{28A0092B-C50C-407E-A947-70E740481C1C}">
                <a14:useLocalDpi xmlns:a14="http://schemas.microsoft.com/office/drawing/2010/main" val="0"/>
              </a:ext>
            </a:extLst>
          </a:blip>
          <a:srcRect l="25990" r="26700" b="596"/>
          <a:stretch/>
        </p:blipFill>
        <p:spPr>
          <a:xfrm>
            <a:off x="5791200" y="1428287"/>
            <a:ext cx="2972148" cy="4458222"/>
          </a:xfrm>
          <a:prstGeom prst="rect">
            <a:avLst/>
          </a:prstGeom>
        </p:spPr>
      </p:pic>
      <p:pic>
        <p:nvPicPr>
          <p:cNvPr id="6" name="Picture 5">
            <a:extLst>
              <a:ext uri="{FF2B5EF4-FFF2-40B4-BE49-F238E27FC236}">
                <a16:creationId xmlns:a16="http://schemas.microsoft.com/office/drawing/2014/main" id="{85F7553C-D669-4E5B-A7EC-ED4CBA71D2E1}"/>
              </a:ext>
            </a:extLst>
          </p:cNvPr>
          <p:cNvPicPr>
            <a:picLocks noChangeAspect="1"/>
          </p:cNvPicPr>
          <p:nvPr/>
        </p:nvPicPr>
        <p:blipFill>
          <a:blip r:embed="rId4"/>
          <a:stretch>
            <a:fillRect/>
          </a:stretch>
        </p:blipFill>
        <p:spPr>
          <a:xfrm>
            <a:off x="3989716" y="6426158"/>
            <a:ext cx="1164566" cy="225508"/>
          </a:xfrm>
          <a:prstGeom prst="rect">
            <a:avLst/>
          </a:prstGeom>
        </p:spPr>
      </p:pic>
    </p:spTree>
    <p:extLst>
      <p:ext uri="{BB962C8B-B14F-4D97-AF65-F5344CB8AC3E}">
        <p14:creationId xmlns:p14="http://schemas.microsoft.com/office/powerpoint/2010/main" val="2512643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9314" y="2217496"/>
            <a:ext cx="8177553" cy="363176"/>
          </a:xfrm>
          <a:prstGeom prst="rect">
            <a:avLst/>
          </a:prstGeom>
          <a:noFill/>
        </p:spPr>
        <p:txBody>
          <a:bodyPr wrap="square" rtlCol="0">
            <a:spAutoFit/>
          </a:bodyPr>
          <a:lstStyle/>
          <a:p>
            <a:pPr>
              <a:lnSpc>
                <a:spcPct val="120000"/>
              </a:lnSpc>
            </a:pPr>
            <a:endParaRPr lang="en-US" sz="1600" dirty="0">
              <a:latin typeface="Century Gothic" panose="020B0502020202020204" pitchFamily="34" charset="0"/>
              <a:cs typeface="Archer Medium"/>
            </a:endParaRPr>
          </a:p>
        </p:txBody>
      </p:sp>
      <p:sp>
        <p:nvSpPr>
          <p:cNvPr id="8" name="TextBox 7"/>
          <p:cNvSpPr txBox="1"/>
          <p:nvPr/>
        </p:nvSpPr>
        <p:spPr>
          <a:xfrm>
            <a:off x="682624" y="685800"/>
            <a:ext cx="7750175" cy="523220"/>
          </a:xfrm>
          <a:prstGeom prst="rect">
            <a:avLst/>
          </a:prstGeom>
          <a:noFill/>
        </p:spPr>
        <p:txBody>
          <a:bodyPr wrap="square" rtlCol="0" anchor="t" anchorCtr="0">
            <a:spAutoFit/>
          </a:bodyPr>
          <a:lstStyle/>
          <a:p>
            <a:pPr>
              <a:spcAft>
                <a:spcPts val="600"/>
              </a:spcAft>
            </a:pPr>
            <a:r>
              <a:rPr lang="en-US" sz="2800" b="1" cap="all" dirty="0">
                <a:solidFill>
                  <a:srgbClr val="30B566"/>
                </a:solidFill>
                <a:latin typeface="Century Gothic" panose="020B0502020202020204" pitchFamily="34" charset="0"/>
                <a:cs typeface="Century Gothic"/>
              </a:rPr>
              <a:t>OREGON TOURISM PERFORMS</a:t>
            </a:r>
            <a:endParaRPr lang="en-US" sz="1600" b="1" dirty="0">
              <a:solidFill>
                <a:srgbClr val="30B566"/>
              </a:solidFill>
              <a:latin typeface="Century Gothic" panose="020B0502020202020204" pitchFamily="34" charset="0"/>
              <a:cs typeface="Century Gothic"/>
            </a:endParaRPr>
          </a:p>
        </p:txBody>
      </p:sp>
      <p:sp>
        <p:nvSpPr>
          <p:cNvPr id="5" name="Rectangle 4"/>
          <p:cNvSpPr/>
          <p:nvPr/>
        </p:nvSpPr>
        <p:spPr>
          <a:xfrm>
            <a:off x="2938240" y="4886273"/>
            <a:ext cx="6205760" cy="276999"/>
          </a:xfrm>
          <a:prstGeom prst="rect">
            <a:avLst/>
          </a:prstGeom>
        </p:spPr>
        <p:txBody>
          <a:bodyPr wrap="square">
            <a:spAutoFit/>
          </a:bodyPr>
          <a:lstStyle/>
          <a:p>
            <a:pPr algn="r" fontAlgn="b"/>
            <a:r>
              <a:rPr lang="en-US" sz="1200" dirty="0">
                <a:solidFill>
                  <a:srgbClr val="0A3A3F"/>
                </a:solidFill>
                <a:latin typeface="Century Gothic" panose="020B0502020202020204" pitchFamily="34" charset="0"/>
              </a:rPr>
              <a:t>Source: Oregon Travel Impacts, Dean Runyan Associates, 2017</a:t>
            </a:r>
            <a:endParaRPr lang="en-US" sz="1200" i="1" dirty="0">
              <a:solidFill>
                <a:srgbClr val="0A3A3F"/>
              </a:solidFill>
              <a:latin typeface="Century Gothic" panose="020B0502020202020204" pitchFamily="34" charset="0"/>
            </a:endParaRPr>
          </a:p>
        </p:txBody>
      </p:sp>
      <p:graphicFrame>
        <p:nvGraphicFramePr>
          <p:cNvPr id="7" name="Table 6">
            <a:extLst>
              <a:ext uri="{FF2B5EF4-FFF2-40B4-BE49-F238E27FC236}">
                <a16:creationId xmlns:a16="http://schemas.microsoft.com/office/drawing/2014/main" id="{DA87887B-C5D8-43DE-BC69-D683C2B51898}"/>
              </a:ext>
            </a:extLst>
          </p:cNvPr>
          <p:cNvGraphicFramePr>
            <a:graphicFrameLocks noGrp="1"/>
          </p:cNvGraphicFramePr>
          <p:nvPr>
            <p:extLst>
              <p:ext uri="{D42A27DB-BD31-4B8C-83A1-F6EECF244321}">
                <p14:modId xmlns:p14="http://schemas.microsoft.com/office/powerpoint/2010/main" val="1023590663"/>
              </p:ext>
            </p:extLst>
          </p:nvPr>
        </p:nvGraphicFramePr>
        <p:xfrm>
          <a:off x="611972" y="2211615"/>
          <a:ext cx="7770812" cy="2434770"/>
        </p:xfrm>
        <a:graphic>
          <a:graphicData uri="http://schemas.openxmlformats.org/drawingml/2006/table">
            <a:tbl>
              <a:tblPr firstRow="1" bandRow="1">
                <a:tableStyleId>{5C22544A-7EE6-4342-B048-85BDC9FD1C3A}</a:tableStyleId>
              </a:tblPr>
              <a:tblGrid>
                <a:gridCol w="2428345">
                  <a:extLst>
                    <a:ext uri="{9D8B030D-6E8A-4147-A177-3AD203B41FA5}">
                      <a16:colId xmlns:a16="http://schemas.microsoft.com/office/drawing/2014/main" val="20000"/>
                    </a:ext>
                  </a:extLst>
                </a:gridCol>
                <a:gridCol w="1684867">
                  <a:extLst>
                    <a:ext uri="{9D8B030D-6E8A-4147-A177-3AD203B41FA5}">
                      <a16:colId xmlns:a16="http://schemas.microsoft.com/office/drawing/2014/main" val="20001"/>
                    </a:ext>
                  </a:extLst>
                </a:gridCol>
                <a:gridCol w="1896533">
                  <a:extLst>
                    <a:ext uri="{9D8B030D-6E8A-4147-A177-3AD203B41FA5}">
                      <a16:colId xmlns:a16="http://schemas.microsoft.com/office/drawing/2014/main" val="20002"/>
                    </a:ext>
                  </a:extLst>
                </a:gridCol>
                <a:gridCol w="1761067">
                  <a:extLst>
                    <a:ext uri="{9D8B030D-6E8A-4147-A177-3AD203B41FA5}">
                      <a16:colId xmlns:a16="http://schemas.microsoft.com/office/drawing/2014/main" val="20003"/>
                    </a:ext>
                  </a:extLst>
                </a:gridCol>
              </a:tblGrid>
              <a:tr h="486954">
                <a:tc>
                  <a:txBody>
                    <a:bodyPr/>
                    <a:lstStyle/>
                    <a:p>
                      <a:endParaRPr lang="en-US" sz="1800" dirty="0">
                        <a:solidFill>
                          <a:srgbClr val="0A3A3F"/>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rgbClr val="0A3A3F"/>
                          </a:solidFill>
                          <a:latin typeface="Century Gothic" panose="020B0502020202020204" pitchFamily="34" charset="0"/>
                        </a:rPr>
                        <a:t>In</a:t>
                      </a:r>
                      <a:r>
                        <a:rPr lang="en-US" sz="1800" baseline="0" dirty="0">
                          <a:solidFill>
                            <a:srgbClr val="0A3A3F"/>
                          </a:solidFill>
                          <a:latin typeface="Century Gothic" panose="020B0502020202020204" pitchFamily="34" charset="0"/>
                        </a:rPr>
                        <a:t> 2003</a:t>
                      </a:r>
                      <a:endParaRPr lang="en-US" sz="1800" dirty="0">
                        <a:solidFill>
                          <a:srgbClr val="0A3A3F"/>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rgbClr val="0A3A3F"/>
                          </a:solidFill>
                          <a:latin typeface="Century Gothic" panose="020B0502020202020204" pitchFamily="34" charset="0"/>
                        </a:rPr>
                        <a:t>In 2016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rgbClr val="0A3A3F"/>
                          </a:solidFill>
                          <a:latin typeface="Century Gothic" panose="020B0502020202020204" pitchFamily="34" charset="0"/>
                        </a:rPr>
                        <a:t>Change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86954">
                <a:tc>
                  <a:txBody>
                    <a:bodyPr/>
                    <a:lstStyle/>
                    <a:p>
                      <a:r>
                        <a:rPr lang="en-US" sz="1800" dirty="0">
                          <a:solidFill>
                            <a:srgbClr val="0A3A3F"/>
                          </a:solidFill>
                          <a:latin typeface="Century Gothic" panose="020B0502020202020204" pitchFamily="34" charset="0"/>
                        </a:rPr>
                        <a:t>Direct Employment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rgbClr val="0A3A3F"/>
                          </a:solidFill>
                          <a:latin typeface="Century Gothic" panose="020B0502020202020204" pitchFamily="34" charset="0"/>
                        </a:rPr>
                        <a:t>84,000 jobs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rgbClr val="0A3A3F"/>
                          </a:solidFill>
                          <a:latin typeface="Century Gothic" panose="020B0502020202020204" pitchFamily="34" charset="0"/>
                        </a:rPr>
                        <a:t>109,500 jobs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rgbClr val="0A3A3F"/>
                          </a:solidFill>
                          <a:latin typeface="Century Gothic" panose="020B0502020202020204" pitchFamily="34" charset="0"/>
                        </a:rPr>
                        <a:t>+30%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6954">
                <a:tc>
                  <a:txBody>
                    <a:bodyPr/>
                    <a:lstStyle/>
                    <a:p>
                      <a:r>
                        <a:rPr lang="en-US" sz="1800" dirty="0">
                          <a:solidFill>
                            <a:srgbClr val="0A3A3F"/>
                          </a:solidFill>
                          <a:latin typeface="Century Gothic" panose="020B0502020202020204" pitchFamily="34" charset="0"/>
                        </a:rPr>
                        <a:t>Employee Earnings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rgbClr val="0A3A3F"/>
                          </a:solidFill>
                          <a:latin typeface="Century Gothic" panose="020B0502020202020204" pitchFamily="34" charset="0"/>
                        </a:rPr>
                        <a:t>$1.7 billion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rgbClr val="0A3A3F"/>
                          </a:solidFill>
                          <a:latin typeface="Century Gothic" panose="020B0502020202020204" pitchFamily="34" charset="0"/>
                        </a:rPr>
                        <a:t>$3.1 billion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rgbClr val="0A3A3F"/>
                          </a:solidFill>
                          <a:latin typeface="Century Gothic" panose="020B0502020202020204" pitchFamily="34" charset="0"/>
                        </a:rPr>
                        <a:t>+82%</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86954">
                <a:tc>
                  <a:txBody>
                    <a:bodyPr/>
                    <a:lstStyle/>
                    <a:p>
                      <a:r>
                        <a:rPr lang="en-US" sz="1800" dirty="0">
                          <a:solidFill>
                            <a:srgbClr val="0A3A3F"/>
                          </a:solidFill>
                          <a:latin typeface="Century Gothic" panose="020B0502020202020204" pitchFamily="34" charset="0"/>
                        </a:rPr>
                        <a:t>Visitor Spending</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rgbClr val="0A3A3F"/>
                          </a:solidFill>
                          <a:latin typeface="Century Gothic" panose="020B0502020202020204" pitchFamily="34" charset="0"/>
                        </a:rPr>
                        <a:t>$6.5</a:t>
                      </a:r>
                      <a:r>
                        <a:rPr lang="en-US" sz="1800" baseline="0" dirty="0">
                          <a:solidFill>
                            <a:srgbClr val="0A3A3F"/>
                          </a:solidFill>
                          <a:latin typeface="Century Gothic" panose="020B0502020202020204" pitchFamily="34" charset="0"/>
                        </a:rPr>
                        <a:t> </a:t>
                      </a:r>
                      <a:r>
                        <a:rPr lang="en-US" sz="1800" dirty="0">
                          <a:solidFill>
                            <a:srgbClr val="0A3A3F"/>
                          </a:solidFill>
                          <a:latin typeface="Century Gothic" panose="020B0502020202020204" pitchFamily="34" charset="0"/>
                        </a:rPr>
                        <a:t>billion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rgbClr val="0A3A3F"/>
                          </a:solidFill>
                          <a:latin typeface="Century Gothic" panose="020B0502020202020204" pitchFamily="34" charset="0"/>
                        </a:rPr>
                        <a:t>$11.3</a:t>
                      </a:r>
                      <a:r>
                        <a:rPr lang="en-US" sz="1800" baseline="0" dirty="0">
                          <a:solidFill>
                            <a:srgbClr val="0A3A3F"/>
                          </a:solidFill>
                          <a:latin typeface="Century Gothic" panose="020B0502020202020204" pitchFamily="34" charset="0"/>
                        </a:rPr>
                        <a:t> billion</a:t>
                      </a:r>
                      <a:endParaRPr lang="en-US" sz="1800" dirty="0">
                        <a:solidFill>
                          <a:srgbClr val="0A3A3F"/>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rgbClr val="0A3A3F"/>
                          </a:solidFill>
                          <a:latin typeface="Century Gothic" panose="020B0502020202020204" pitchFamily="34" charset="0"/>
                        </a:rPr>
                        <a:t>+74%</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6954">
                <a:tc>
                  <a:txBody>
                    <a:bodyPr/>
                    <a:lstStyle/>
                    <a:p>
                      <a:r>
                        <a:rPr lang="en-US" sz="1800" dirty="0">
                          <a:solidFill>
                            <a:srgbClr val="0A3A3F"/>
                          </a:solidFill>
                          <a:latin typeface="Century Gothic" panose="020B0502020202020204" pitchFamily="34" charset="0"/>
                        </a:rPr>
                        <a:t>Taxes (State/Local)</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rgbClr val="0A3A3F"/>
                          </a:solidFill>
                          <a:latin typeface="Century Gothic" panose="020B0502020202020204" pitchFamily="34" charset="0"/>
                        </a:rPr>
                        <a:t>$246 million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rgbClr val="0A3A3F"/>
                          </a:solidFill>
                          <a:latin typeface="Century Gothic" panose="020B0502020202020204" pitchFamily="34" charset="0"/>
                        </a:rPr>
                        <a:t>$507 million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a:solidFill>
                            <a:srgbClr val="0A3A3F"/>
                          </a:solidFill>
                          <a:latin typeface="Century Gothic" panose="020B0502020202020204" pitchFamily="34" charset="0"/>
                        </a:rPr>
                        <a:t>+106%</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pic>
        <p:nvPicPr>
          <p:cNvPr id="9" name="Picture 8">
            <a:extLst>
              <a:ext uri="{FF2B5EF4-FFF2-40B4-BE49-F238E27FC236}">
                <a16:creationId xmlns:a16="http://schemas.microsoft.com/office/drawing/2014/main" id="{97A94C86-8695-4AB5-9102-C8CDE93B7F8B}"/>
              </a:ext>
            </a:extLst>
          </p:cNvPr>
          <p:cNvPicPr>
            <a:picLocks noChangeAspect="1"/>
          </p:cNvPicPr>
          <p:nvPr/>
        </p:nvPicPr>
        <p:blipFill>
          <a:blip r:embed="rId3"/>
          <a:stretch>
            <a:fillRect/>
          </a:stretch>
        </p:blipFill>
        <p:spPr>
          <a:xfrm>
            <a:off x="3989716" y="6426158"/>
            <a:ext cx="1164566" cy="225508"/>
          </a:xfrm>
          <a:prstGeom prst="rect">
            <a:avLst/>
          </a:prstGeom>
        </p:spPr>
      </p:pic>
    </p:spTree>
    <p:extLst>
      <p:ext uri="{BB962C8B-B14F-4D97-AF65-F5344CB8AC3E}">
        <p14:creationId xmlns:p14="http://schemas.microsoft.com/office/powerpoint/2010/main" val="2124799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4" y="1643213"/>
            <a:ext cx="7143750" cy="4514850"/>
          </a:xfrm>
          <a:prstGeom prst="rect">
            <a:avLst/>
          </a:prstGeom>
        </p:spPr>
      </p:pic>
      <p:sp>
        <p:nvSpPr>
          <p:cNvPr id="4" name="Title 1"/>
          <p:cNvSpPr txBox="1">
            <a:spLocks/>
          </p:cNvSpPr>
          <p:nvPr/>
        </p:nvSpPr>
        <p:spPr>
          <a:xfrm>
            <a:off x="682625" y="846138"/>
            <a:ext cx="7778751" cy="671178"/>
          </a:xfrm>
          <a:prstGeom prst="rect">
            <a:avLst/>
          </a:prstGeom>
        </p:spPr>
        <p:txBody>
          <a:bodyPr vert="horz" lIns="91440" tIns="45720" rIns="91440" bIns="45720" rtlCol="0" anchor="t" anchorCtr="0">
            <a:normAutofit/>
          </a:bodyPr>
          <a:lstStyle>
            <a:lvl1pPr algn="ctr" defTabSz="457200" rtl="0" eaLnBrk="1" latinLnBrk="0" hangingPunct="1">
              <a:spcBef>
                <a:spcPct val="0"/>
              </a:spcBef>
              <a:spcAft>
                <a:spcPts val="1200"/>
              </a:spcAft>
              <a:buNone/>
              <a:defRPr sz="2400" b="1" i="0" kern="1200" cap="all">
                <a:solidFill>
                  <a:srgbClr val="4D4D4F"/>
                </a:solidFill>
                <a:latin typeface="Century Gothic"/>
                <a:ea typeface="+mj-ea"/>
                <a:cs typeface="+mj-cs"/>
              </a:defRPr>
            </a:lvl1pPr>
          </a:lstStyle>
          <a:p>
            <a:r>
              <a:rPr lang="en-US" sz="3000" dirty="0">
                <a:solidFill>
                  <a:srgbClr val="30B566"/>
                </a:solidFill>
                <a:latin typeface="Century Gothic" panose="020B0502020202020204" pitchFamily="34" charset="0"/>
              </a:rPr>
              <a:t>Share of Visitor Spending</a:t>
            </a:r>
          </a:p>
        </p:txBody>
      </p:sp>
      <p:sp>
        <p:nvSpPr>
          <p:cNvPr id="5" name="TextBox 4"/>
          <p:cNvSpPr txBox="1"/>
          <p:nvPr/>
        </p:nvSpPr>
        <p:spPr>
          <a:xfrm>
            <a:off x="4281948" y="5696398"/>
            <a:ext cx="5257800" cy="461665"/>
          </a:xfrm>
          <a:prstGeom prst="rect">
            <a:avLst/>
          </a:prstGeom>
          <a:noFill/>
        </p:spPr>
        <p:txBody>
          <a:bodyPr wrap="square" rtlCol="0">
            <a:spAutoFit/>
          </a:bodyPr>
          <a:lstStyle/>
          <a:p>
            <a:r>
              <a:rPr lang="en-US" sz="1200" dirty="0">
                <a:solidFill>
                  <a:schemeClr val="bg1">
                    <a:lumMod val="50000"/>
                  </a:schemeClr>
                </a:solidFill>
                <a:latin typeface="Century Gothic" panose="020B0502020202020204" pitchFamily="34" charset="0"/>
              </a:rPr>
              <a:t>Sources: US Travel Association; Dean Runyan Associates Oregon Travel Impacts 1992-2015p</a:t>
            </a:r>
          </a:p>
        </p:txBody>
      </p:sp>
      <p:pic>
        <p:nvPicPr>
          <p:cNvPr id="6" name="Picture 5"/>
          <p:cNvPicPr>
            <a:picLocks noChangeAspect="1"/>
          </p:cNvPicPr>
          <p:nvPr/>
        </p:nvPicPr>
        <p:blipFill>
          <a:blip r:embed="rId3"/>
          <a:stretch>
            <a:fillRect/>
          </a:stretch>
        </p:blipFill>
        <p:spPr>
          <a:xfrm>
            <a:off x="3989716" y="6426158"/>
            <a:ext cx="1164566" cy="225508"/>
          </a:xfrm>
          <a:prstGeom prst="rect">
            <a:avLst/>
          </a:prstGeom>
        </p:spPr>
      </p:pic>
    </p:spTree>
    <p:extLst>
      <p:ext uri="{BB962C8B-B14F-4D97-AF65-F5344CB8AC3E}">
        <p14:creationId xmlns:p14="http://schemas.microsoft.com/office/powerpoint/2010/main" val="33597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solidFill>
                  <a:srgbClr val="30B566"/>
                </a:solidFill>
                <a:latin typeface="Century Gothic" panose="020B0502020202020204" pitchFamily="34" charset="0"/>
              </a:rPr>
              <a:t>AD ACCOUNTABILITY ROI</a:t>
            </a:r>
          </a:p>
        </p:txBody>
      </p:sp>
      <p:graphicFrame>
        <p:nvGraphicFramePr>
          <p:cNvPr id="3" name="Table 2"/>
          <p:cNvGraphicFramePr>
            <a:graphicFrameLocks noGrp="1"/>
          </p:cNvGraphicFramePr>
          <p:nvPr>
            <p:extLst>
              <p:ext uri="{D42A27DB-BD31-4B8C-83A1-F6EECF244321}">
                <p14:modId xmlns:p14="http://schemas.microsoft.com/office/powerpoint/2010/main" val="1008483120"/>
              </p:ext>
            </p:extLst>
          </p:nvPr>
        </p:nvGraphicFramePr>
        <p:xfrm>
          <a:off x="4906435" y="6055994"/>
          <a:ext cx="4131729" cy="192405"/>
        </p:xfrm>
        <a:graphic>
          <a:graphicData uri="http://schemas.openxmlformats.org/drawingml/2006/table">
            <a:tbl>
              <a:tblPr>
                <a:tableStyleId>{5C22544A-7EE6-4342-B048-85BDC9FD1C3A}</a:tableStyleId>
              </a:tblPr>
              <a:tblGrid>
                <a:gridCol w="4131729">
                  <a:extLst>
                    <a:ext uri="{9D8B030D-6E8A-4147-A177-3AD203B41FA5}">
                      <a16:colId xmlns:a16="http://schemas.microsoft.com/office/drawing/2014/main" val="20000"/>
                    </a:ext>
                  </a:extLst>
                </a:gridCol>
              </a:tblGrid>
              <a:tr h="190500">
                <a:tc>
                  <a:txBody>
                    <a:bodyPr/>
                    <a:lstStyle/>
                    <a:p>
                      <a:pPr algn="l" fontAlgn="b"/>
                      <a:r>
                        <a:rPr lang="en-US" sz="1200" u="none" strike="noStrike" dirty="0">
                          <a:solidFill>
                            <a:schemeClr val="bg1">
                              <a:lumMod val="50000"/>
                            </a:schemeClr>
                          </a:solidFill>
                          <a:effectLst/>
                          <a:latin typeface="Century Gothic" panose="020B0502020202020204" pitchFamily="34" charset="0"/>
                        </a:rPr>
                        <a:t>Source: Ad Accountability, 2004,</a:t>
                      </a:r>
                      <a:r>
                        <a:rPr lang="en-US" sz="1200" u="none" strike="noStrike" baseline="0" dirty="0">
                          <a:solidFill>
                            <a:schemeClr val="bg1">
                              <a:lumMod val="50000"/>
                            </a:schemeClr>
                          </a:solidFill>
                          <a:effectLst/>
                          <a:latin typeface="Century Gothic" panose="020B0502020202020204" pitchFamily="34" charset="0"/>
                        </a:rPr>
                        <a:t> </a:t>
                      </a:r>
                      <a:r>
                        <a:rPr lang="en-US" sz="1200" u="none" strike="noStrike" dirty="0">
                          <a:solidFill>
                            <a:schemeClr val="bg1">
                              <a:lumMod val="50000"/>
                            </a:schemeClr>
                          </a:solidFill>
                          <a:effectLst/>
                          <a:latin typeface="Century Gothic" panose="020B0502020202020204" pitchFamily="34" charset="0"/>
                        </a:rPr>
                        <a:t>2012/13, </a:t>
                      </a:r>
                      <a:r>
                        <a:rPr lang="en-US" sz="1200" u="none" strike="noStrike" dirty="0" err="1">
                          <a:solidFill>
                            <a:schemeClr val="bg1">
                              <a:lumMod val="50000"/>
                            </a:schemeClr>
                          </a:solidFill>
                          <a:effectLst/>
                          <a:latin typeface="Century Gothic" panose="020B0502020202020204" pitchFamily="34" charset="0"/>
                        </a:rPr>
                        <a:t>Longwoods</a:t>
                      </a:r>
                      <a:endParaRPr lang="en-US" sz="1200" b="0" i="1" u="none" strike="noStrike" dirty="0">
                        <a:solidFill>
                          <a:schemeClr val="bg1">
                            <a:lumMod val="50000"/>
                          </a:schemeClr>
                        </a:solidFill>
                        <a:effectLst/>
                        <a:latin typeface="Century Gothic" panose="020B0502020202020204" pitchFamily="34" charset="0"/>
                      </a:endParaRPr>
                    </a:p>
                  </a:txBody>
                  <a:tcPr marL="9525" marR="9525" marT="9525" marB="0" anchor="b">
                    <a:noFill/>
                  </a:tcPr>
                </a:tc>
                <a:extLst>
                  <a:ext uri="{0D108BD9-81ED-4DB2-BD59-A6C34878D82A}">
                    <a16:rowId xmlns:a16="http://schemas.microsoft.com/office/drawing/2014/main" val="10000"/>
                  </a:ext>
                </a:extLst>
              </a:tr>
            </a:tbl>
          </a:graphicData>
        </a:graphic>
      </p:graphicFrame>
      <p:sp>
        <p:nvSpPr>
          <p:cNvPr id="4" name="Oval 3"/>
          <p:cNvSpPr/>
          <p:nvPr/>
        </p:nvSpPr>
        <p:spPr>
          <a:xfrm>
            <a:off x="1282453" y="3348061"/>
            <a:ext cx="2362200" cy="2133600"/>
          </a:xfrm>
          <a:prstGeom prst="ellipse">
            <a:avLst/>
          </a:prstGeom>
          <a:solidFill>
            <a:srgbClr val="D58A7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2004</a:t>
            </a:r>
          </a:p>
          <a:p>
            <a:pPr algn="ctr"/>
            <a:r>
              <a:rPr lang="en-US" b="1" dirty="0">
                <a:solidFill>
                  <a:sysClr val="windowText" lastClr="000000"/>
                </a:solidFill>
              </a:rPr>
              <a:t>$159:1</a:t>
            </a:r>
          </a:p>
        </p:txBody>
      </p:sp>
      <p:sp>
        <p:nvSpPr>
          <p:cNvPr id="6" name="Oval 5"/>
          <p:cNvSpPr/>
          <p:nvPr/>
        </p:nvSpPr>
        <p:spPr>
          <a:xfrm>
            <a:off x="5764494" y="3937410"/>
            <a:ext cx="1729812" cy="1556828"/>
          </a:xfrm>
          <a:prstGeom prst="ellipse">
            <a:avLst/>
          </a:prstGeom>
          <a:solidFill>
            <a:srgbClr val="D58A7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2004</a:t>
            </a:r>
          </a:p>
          <a:p>
            <a:pPr algn="ctr"/>
            <a:r>
              <a:rPr lang="en-US" b="1" dirty="0">
                <a:solidFill>
                  <a:sysClr val="windowText" lastClr="000000"/>
                </a:solidFill>
              </a:rPr>
              <a:t>$6:1</a:t>
            </a:r>
          </a:p>
        </p:txBody>
      </p:sp>
      <p:sp>
        <p:nvSpPr>
          <p:cNvPr id="8" name="TextBox 7"/>
          <p:cNvSpPr txBox="1"/>
          <p:nvPr/>
        </p:nvSpPr>
        <p:spPr>
          <a:xfrm>
            <a:off x="990600" y="1723264"/>
            <a:ext cx="3695700" cy="369332"/>
          </a:xfrm>
          <a:prstGeom prst="rect">
            <a:avLst/>
          </a:prstGeom>
          <a:noFill/>
        </p:spPr>
        <p:txBody>
          <a:bodyPr wrap="square" rtlCol="0">
            <a:spAutoFit/>
          </a:bodyPr>
          <a:lstStyle/>
          <a:p>
            <a:r>
              <a:rPr lang="en-US" dirty="0">
                <a:latin typeface="Century Gothic" panose="020B0502020202020204" pitchFamily="34" charset="0"/>
              </a:rPr>
              <a:t>Increase in Visitor Spending:</a:t>
            </a:r>
          </a:p>
        </p:txBody>
      </p:sp>
      <p:sp>
        <p:nvSpPr>
          <p:cNvPr id="10" name="TextBox 9"/>
          <p:cNvSpPr txBox="1"/>
          <p:nvPr/>
        </p:nvSpPr>
        <p:spPr>
          <a:xfrm>
            <a:off x="5257800" y="1636040"/>
            <a:ext cx="3429000" cy="646331"/>
          </a:xfrm>
          <a:prstGeom prst="rect">
            <a:avLst/>
          </a:prstGeom>
          <a:noFill/>
        </p:spPr>
        <p:txBody>
          <a:bodyPr wrap="square" rtlCol="0">
            <a:spAutoFit/>
          </a:bodyPr>
          <a:lstStyle/>
          <a:p>
            <a:pPr algn="ctr"/>
            <a:r>
              <a:rPr lang="en-US" dirty="0">
                <a:latin typeface="Century Gothic" panose="020B0502020202020204" pitchFamily="34" charset="0"/>
              </a:rPr>
              <a:t>Increase in State and Local Tax Revenue:</a:t>
            </a:r>
          </a:p>
        </p:txBody>
      </p:sp>
      <p:pic>
        <p:nvPicPr>
          <p:cNvPr id="9" name="Picture 8">
            <a:extLst>
              <a:ext uri="{FF2B5EF4-FFF2-40B4-BE49-F238E27FC236}">
                <a16:creationId xmlns:a16="http://schemas.microsoft.com/office/drawing/2014/main" id="{DA5919D9-EAAB-44CD-A944-1FDF334ECB53}"/>
              </a:ext>
            </a:extLst>
          </p:cNvPr>
          <p:cNvPicPr>
            <a:picLocks noChangeAspect="1"/>
          </p:cNvPicPr>
          <p:nvPr/>
        </p:nvPicPr>
        <p:blipFill>
          <a:blip r:embed="rId2"/>
          <a:stretch>
            <a:fillRect/>
          </a:stretch>
        </p:blipFill>
        <p:spPr>
          <a:xfrm>
            <a:off x="3989716" y="6426158"/>
            <a:ext cx="1164566" cy="225508"/>
          </a:xfrm>
          <a:prstGeom prst="rect">
            <a:avLst/>
          </a:prstGeom>
        </p:spPr>
      </p:pic>
    </p:spTree>
    <p:extLst>
      <p:ext uri="{BB962C8B-B14F-4D97-AF65-F5344CB8AC3E}">
        <p14:creationId xmlns:p14="http://schemas.microsoft.com/office/powerpoint/2010/main" val="719669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a:solidFill>
                  <a:srgbClr val="30B566"/>
                </a:solidFill>
                <a:latin typeface="Century Gothic" panose="020B0502020202020204" pitchFamily="34" charset="0"/>
              </a:rPr>
              <a:t>AD ACCOUNTABILITY ROI</a:t>
            </a:r>
            <a:endParaRPr lang="en-US" sz="3000" dirty="0">
              <a:latin typeface="Century Gothic" panose="020B0502020202020204" pitchFamily="34" charset="0"/>
            </a:endParaRPr>
          </a:p>
        </p:txBody>
      </p:sp>
      <p:sp>
        <p:nvSpPr>
          <p:cNvPr id="4" name="Oval 3"/>
          <p:cNvSpPr/>
          <p:nvPr/>
        </p:nvSpPr>
        <p:spPr>
          <a:xfrm>
            <a:off x="1282453" y="3348061"/>
            <a:ext cx="2362200" cy="2133600"/>
          </a:xfrm>
          <a:prstGeom prst="ellipse">
            <a:avLst/>
          </a:prstGeom>
          <a:solidFill>
            <a:srgbClr val="D58A7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2004</a:t>
            </a:r>
          </a:p>
          <a:p>
            <a:pPr algn="ctr"/>
            <a:r>
              <a:rPr lang="en-US" b="1" dirty="0">
                <a:solidFill>
                  <a:sysClr val="windowText" lastClr="000000"/>
                </a:solidFill>
              </a:rPr>
              <a:t>$159:1</a:t>
            </a:r>
          </a:p>
        </p:txBody>
      </p:sp>
      <p:sp>
        <p:nvSpPr>
          <p:cNvPr id="5" name="Oval 4"/>
          <p:cNvSpPr/>
          <p:nvPr/>
        </p:nvSpPr>
        <p:spPr>
          <a:xfrm>
            <a:off x="591104" y="2293838"/>
            <a:ext cx="3810000" cy="3200400"/>
          </a:xfrm>
          <a:prstGeom prst="ellipse">
            <a:avLst/>
          </a:prstGeom>
          <a:solidFill>
            <a:srgbClr val="92C0E2">
              <a:alpha val="32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rPr>
              <a:t>2013</a:t>
            </a:r>
          </a:p>
          <a:p>
            <a:pPr algn="ctr"/>
            <a:r>
              <a:rPr lang="en-US" b="1" dirty="0">
                <a:solidFill>
                  <a:schemeClr val="tx1"/>
                </a:solidFill>
              </a:rPr>
              <a:t>$237:1</a:t>
            </a:r>
          </a:p>
        </p:txBody>
      </p:sp>
      <p:sp>
        <p:nvSpPr>
          <p:cNvPr id="6" name="Oval 5"/>
          <p:cNvSpPr/>
          <p:nvPr/>
        </p:nvSpPr>
        <p:spPr>
          <a:xfrm>
            <a:off x="5764494" y="3937410"/>
            <a:ext cx="1729812" cy="1556828"/>
          </a:xfrm>
          <a:prstGeom prst="ellipse">
            <a:avLst/>
          </a:prstGeom>
          <a:solidFill>
            <a:srgbClr val="D58A7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ysClr val="windowText" lastClr="000000"/>
                </a:solidFill>
              </a:rPr>
              <a:t>2004</a:t>
            </a:r>
          </a:p>
          <a:p>
            <a:pPr algn="ctr"/>
            <a:r>
              <a:rPr lang="en-US" b="1" dirty="0">
                <a:solidFill>
                  <a:sysClr val="windowText" lastClr="000000"/>
                </a:solidFill>
              </a:rPr>
              <a:t>$6:1</a:t>
            </a:r>
          </a:p>
        </p:txBody>
      </p:sp>
      <p:sp>
        <p:nvSpPr>
          <p:cNvPr id="7" name="Oval 6"/>
          <p:cNvSpPr/>
          <p:nvPr/>
        </p:nvSpPr>
        <p:spPr>
          <a:xfrm>
            <a:off x="4724400" y="2281261"/>
            <a:ext cx="3810000" cy="3200400"/>
          </a:xfrm>
          <a:prstGeom prst="ellipse">
            <a:avLst/>
          </a:prstGeom>
          <a:solidFill>
            <a:srgbClr val="92C0E2">
              <a:alpha val="32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chemeClr val="tx1"/>
                </a:solidFill>
              </a:rPr>
              <a:t>2013</a:t>
            </a:r>
          </a:p>
          <a:p>
            <a:pPr algn="ctr"/>
            <a:r>
              <a:rPr lang="en-US" b="1" dirty="0">
                <a:solidFill>
                  <a:schemeClr val="tx1"/>
                </a:solidFill>
              </a:rPr>
              <a:t>$11:1</a:t>
            </a:r>
          </a:p>
        </p:txBody>
      </p:sp>
      <p:sp>
        <p:nvSpPr>
          <p:cNvPr id="8" name="TextBox 7"/>
          <p:cNvSpPr txBox="1"/>
          <p:nvPr/>
        </p:nvSpPr>
        <p:spPr>
          <a:xfrm>
            <a:off x="990600" y="1723264"/>
            <a:ext cx="3632200" cy="369332"/>
          </a:xfrm>
          <a:prstGeom prst="rect">
            <a:avLst/>
          </a:prstGeom>
          <a:noFill/>
        </p:spPr>
        <p:txBody>
          <a:bodyPr wrap="square" rtlCol="0">
            <a:spAutoFit/>
          </a:bodyPr>
          <a:lstStyle/>
          <a:p>
            <a:r>
              <a:rPr lang="en-US" dirty="0">
                <a:latin typeface="Century Gothic" panose="020B0502020202020204" pitchFamily="34" charset="0"/>
              </a:rPr>
              <a:t>Increase in Visitor Spending:</a:t>
            </a:r>
          </a:p>
        </p:txBody>
      </p:sp>
      <p:sp>
        <p:nvSpPr>
          <p:cNvPr id="10" name="TextBox 9"/>
          <p:cNvSpPr txBox="1"/>
          <p:nvPr/>
        </p:nvSpPr>
        <p:spPr>
          <a:xfrm>
            <a:off x="5257800" y="1636040"/>
            <a:ext cx="3429000" cy="646331"/>
          </a:xfrm>
          <a:prstGeom prst="rect">
            <a:avLst/>
          </a:prstGeom>
          <a:noFill/>
        </p:spPr>
        <p:txBody>
          <a:bodyPr wrap="square" rtlCol="0">
            <a:spAutoFit/>
          </a:bodyPr>
          <a:lstStyle/>
          <a:p>
            <a:pPr algn="ctr"/>
            <a:r>
              <a:rPr lang="en-US" dirty="0">
                <a:latin typeface="Century Gothic" panose="020B0502020202020204" pitchFamily="34" charset="0"/>
              </a:rPr>
              <a:t>Increase in State and Local Tax Revenue:</a:t>
            </a:r>
          </a:p>
        </p:txBody>
      </p:sp>
      <p:pic>
        <p:nvPicPr>
          <p:cNvPr id="12" name="Picture 11">
            <a:extLst>
              <a:ext uri="{FF2B5EF4-FFF2-40B4-BE49-F238E27FC236}">
                <a16:creationId xmlns:a16="http://schemas.microsoft.com/office/drawing/2014/main" id="{60FA77E4-FB26-48E6-AD47-45842BC30208}"/>
              </a:ext>
            </a:extLst>
          </p:cNvPr>
          <p:cNvPicPr>
            <a:picLocks noChangeAspect="1"/>
          </p:cNvPicPr>
          <p:nvPr/>
        </p:nvPicPr>
        <p:blipFill>
          <a:blip r:embed="rId2"/>
          <a:stretch>
            <a:fillRect/>
          </a:stretch>
        </p:blipFill>
        <p:spPr>
          <a:xfrm>
            <a:off x="3989716" y="6426158"/>
            <a:ext cx="1164566" cy="225508"/>
          </a:xfrm>
          <a:prstGeom prst="rect">
            <a:avLst/>
          </a:prstGeom>
        </p:spPr>
      </p:pic>
      <p:graphicFrame>
        <p:nvGraphicFramePr>
          <p:cNvPr id="13" name="Table 12">
            <a:extLst>
              <a:ext uri="{FF2B5EF4-FFF2-40B4-BE49-F238E27FC236}">
                <a16:creationId xmlns:a16="http://schemas.microsoft.com/office/drawing/2014/main" id="{DB4F6BFE-383A-4DA2-809E-0E9364F68277}"/>
              </a:ext>
            </a:extLst>
          </p:cNvPr>
          <p:cNvGraphicFramePr>
            <a:graphicFrameLocks noGrp="1"/>
          </p:cNvGraphicFramePr>
          <p:nvPr>
            <p:extLst>
              <p:ext uri="{D42A27DB-BD31-4B8C-83A1-F6EECF244321}">
                <p14:modId xmlns:p14="http://schemas.microsoft.com/office/powerpoint/2010/main" val="3128827894"/>
              </p:ext>
            </p:extLst>
          </p:nvPr>
        </p:nvGraphicFramePr>
        <p:xfrm>
          <a:off x="4906435" y="6055994"/>
          <a:ext cx="4131729" cy="192405"/>
        </p:xfrm>
        <a:graphic>
          <a:graphicData uri="http://schemas.openxmlformats.org/drawingml/2006/table">
            <a:tbl>
              <a:tblPr>
                <a:tableStyleId>{5C22544A-7EE6-4342-B048-85BDC9FD1C3A}</a:tableStyleId>
              </a:tblPr>
              <a:tblGrid>
                <a:gridCol w="4131729">
                  <a:extLst>
                    <a:ext uri="{9D8B030D-6E8A-4147-A177-3AD203B41FA5}">
                      <a16:colId xmlns:a16="http://schemas.microsoft.com/office/drawing/2014/main" val="20000"/>
                    </a:ext>
                  </a:extLst>
                </a:gridCol>
              </a:tblGrid>
              <a:tr h="190500">
                <a:tc>
                  <a:txBody>
                    <a:bodyPr/>
                    <a:lstStyle/>
                    <a:p>
                      <a:pPr algn="l" fontAlgn="b"/>
                      <a:r>
                        <a:rPr lang="en-US" sz="1200" u="none" strike="noStrike" dirty="0">
                          <a:solidFill>
                            <a:schemeClr val="bg1">
                              <a:lumMod val="50000"/>
                            </a:schemeClr>
                          </a:solidFill>
                          <a:effectLst/>
                          <a:latin typeface="Century Gothic" panose="020B0502020202020204" pitchFamily="34" charset="0"/>
                        </a:rPr>
                        <a:t>Source: Ad Accountability, 2004,</a:t>
                      </a:r>
                      <a:r>
                        <a:rPr lang="en-US" sz="1200" u="none" strike="noStrike" baseline="0" dirty="0">
                          <a:solidFill>
                            <a:schemeClr val="bg1">
                              <a:lumMod val="50000"/>
                            </a:schemeClr>
                          </a:solidFill>
                          <a:effectLst/>
                          <a:latin typeface="Century Gothic" panose="020B0502020202020204" pitchFamily="34" charset="0"/>
                        </a:rPr>
                        <a:t> </a:t>
                      </a:r>
                      <a:r>
                        <a:rPr lang="en-US" sz="1200" u="none" strike="noStrike" dirty="0">
                          <a:solidFill>
                            <a:schemeClr val="bg1">
                              <a:lumMod val="50000"/>
                            </a:schemeClr>
                          </a:solidFill>
                          <a:effectLst/>
                          <a:latin typeface="Century Gothic" panose="020B0502020202020204" pitchFamily="34" charset="0"/>
                        </a:rPr>
                        <a:t>2012/13, </a:t>
                      </a:r>
                      <a:r>
                        <a:rPr lang="en-US" sz="1200" u="none" strike="noStrike" dirty="0" err="1">
                          <a:solidFill>
                            <a:schemeClr val="bg1">
                              <a:lumMod val="50000"/>
                            </a:schemeClr>
                          </a:solidFill>
                          <a:effectLst/>
                          <a:latin typeface="Century Gothic" panose="020B0502020202020204" pitchFamily="34" charset="0"/>
                        </a:rPr>
                        <a:t>Longwoods</a:t>
                      </a:r>
                      <a:endParaRPr lang="en-US" sz="1200" b="0" i="1" u="none" strike="noStrike" dirty="0">
                        <a:solidFill>
                          <a:schemeClr val="bg1">
                            <a:lumMod val="50000"/>
                          </a:schemeClr>
                        </a:solidFill>
                        <a:effectLst/>
                        <a:latin typeface="Century Gothic" panose="020B0502020202020204" pitchFamily="34" charset="0"/>
                      </a:endParaRPr>
                    </a:p>
                  </a:txBody>
                  <a:tcPr marL="9525" marR="9525" marT="9525" marB="0" anchor="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33984995"/>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24666</TotalTime>
  <Words>1246</Words>
  <Application>Microsoft Office PowerPoint</Application>
  <PresentationFormat>On-screen Show (4:3)</PresentationFormat>
  <Paragraphs>179</Paragraphs>
  <Slides>19</Slides>
  <Notes>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Archer Book</vt:lpstr>
      <vt:lpstr>Archer Medium</vt:lpstr>
      <vt:lpstr>Archer Semibold</vt:lpstr>
      <vt:lpstr>Arial</vt:lpstr>
      <vt:lpstr>Avenir Black</vt:lpstr>
      <vt:lpstr>Calibri</vt:lpstr>
      <vt:lpstr>Century Gothic</vt:lpstr>
      <vt:lpstr>Courier New</vt:lpstr>
      <vt:lpstr>Segoe UI Semilight</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 ACCOUNTABILITY ROI</vt:lpstr>
      <vt:lpstr>AD ACCOUNTABILITY ROI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Travel and Tourism Office Data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Tessa</dc:creator>
  <cp:lastModifiedBy>Sarah Watson</cp:lastModifiedBy>
  <cp:revision>420</cp:revision>
  <cp:lastPrinted>2016-12-02T20:38:32Z</cp:lastPrinted>
  <dcterms:created xsi:type="dcterms:W3CDTF">2015-08-10T18:43:03Z</dcterms:created>
  <dcterms:modified xsi:type="dcterms:W3CDTF">2017-07-18T20:27:24Z</dcterms:modified>
</cp:coreProperties>
</file>