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4"/>
  </p:notesMasterIdLst>
  <p:sldIdLst>
    <p:sldId id="278" r:id="rId3"/>
    <p:sldId id="288" r:id="rId4"/>
    <p:sldId id="262" r:id="rId5"/>
    <p:sldId id="287" r:id="rId6"/>
    <p:sldId id="290" r:id="rId7"/>
    <p:sldId id="289" r:id="rId8"/>
    <p:sldId id="263" r:id="rId9"/>
    <p:sldId id="273" r:id="rId10"/>
    <p:sldId id="286" r:id="rId11"/>
    <p:sldId id="272" r:id="rId12"/>
    <p:sldId id="28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797" autoAdjust="0"/>
  </p:normalViewPr>
  <p:slideViewPr>
    <p:cSldViewPr>
      <p:cViewPr varScale="1">
        <p:scale>
          <a:sx n="80" d="100"/>
          <a:sy n="80" d="100"/>
        </p:scale>
        <p:origin x="-2514" y="-96"/>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289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29287833456428"/>
          <c:y val="0.18914747612634797"/>
          <c:w val="0.46765377698216976"/>
          <c:h val="0.71570352939733972"/>
        </c:manualLayout>
      </c:layout>
      <c:pieChart>
        <c:varyColors val="1"/>
        <c:ser>
          <c:idx val="0"/>
          <c:order val="0"/>
          <c:spPr>
            <a:ln>
              <a:solidFill>
                <a:schemeClr val="bg2"/>
              </a:solidFill>
            </a:ln>
            <a:effectLst>
              <a:outerShdw blurRad="76200" dir="18900000" sy="23000" kx="-1200000" algn="bl" rotWithShape="0">
                <a:prstClr val="black">
                  <a:alpha val="20000"/>
                </a:prstClr>
              </a:outerShdw>
            </a:effectLst>
            <a:scene3d>
              <a:camera prst="orthographicFront"/>
              <a:lightRig rig="threePt" dir="t"/>
            </a:scene3d>
            <a:sp3d>
              <a:bevelT/>
            </a:sp3d>
          </c:spPr>
          <c:dPt>
            <c:idx val="0"/>
            <c:bubble3D val="0"/>
            <c:spPr>
              <a:solidFill>
                <a:srgbClr val="00B050"/>
              </a:solidFill>
              <a:ln>
                <a:solidFill>
                  <a:schemeClr val="bg2"/>
                </a:solidFill>
              </a:ln>
              <a:effectLst>
                <a:outerShdw blurRad="76200" dir="18900000" sy="23000" kx="-1200000" algn="bl" rotWithShape="0">
                  <a:prstClr val="black">
                    <a:alpha val="20000"/>
                  </a:prstClr>
                </a:outerShdw>
              </a:effectLst>
              <a:scene3d>
                <a:camera prst="orthographicFront"/>
                <a:lightRig rig="threePt" dir="t"/>
              </a:scene3d>
              <a:sp3d>
                <a:bevelT/>
              </a:sp3d>
            </c:spPr>
          </c:dPt>
          <c:dPt>
            <c:idx val="1"/>
            <c:bubble3D val="0"/>
            <c:spPr>
              <a:solidFill>
                <a:schemeClr val="bg1">
                  <a:lumMod val="50000"/>
                </a:schemeClr>
              </a:solidFill>
              <a:ln>
                <a:solidFill>
                  <a:schemeClr val="bg2"/>
                </a:solidFill>
              </a:ln>
              <a:effectLst>
                <a:outerShdw blurRad="76200" dir="18900000" sy="23000" kx="-1200000" algn="bl" rotWithShape="0">
                  <a:prstClr val="black">
                    <a:alpha val="20000"/>
                  </a:prstClr>
                </a:outerShdw>
              </a:effectLst>
              <a:scene3d>
                <a:camera prst="orthographicFront"/>
                <a:lightRig rig="threePt" dir="t"/>
              </a:scene3d>
              <a:sp3d>
                <a:bevelT/>
              </a:sp3d>
            </c:spPr>
          </c:dPt>
          <c:dLbls>
            <c:dLbl>
              <c:idx val="0"/>
              <c:layout>
                <c:manualLayout>
                  <c:x val="-0.22909939119295303"/>
                  <c:y val="-1.9432274030493697E-2"/>
                </c:manualLayout>
              </c:layout>
              <c:showLegendKey val="0"/>
              <c:showVal val="0"/>
              <c:showCatName val="1"/>
              <c:showSerName val="0"/>
              <c:showPercent val="1"/>
              <c:showBubbleSize val="0"/>
            </c:dLbl>
            <c:dLbl>
              <c:idx val="1"/>
              <c:layout>
                <c:manualLayout>
                  <c:x val="0.17634473751194454"/>
                  <c:y val="-0.11823997081825371"/>
                </c:manualLayout>
              </c:layout>
              <c:showLegendKey val="0"/>
              <c:showVal val="0"/>
              <c:showCatName val="1"/>
              <c:showSerName val="0"/>
              <c:showPercent val="1"/>
              <c:showBubbleSize val="0"/>
            </c:dLbl>
            <c:txPr>
              <a:bodyPr/>
              <a:lstStyle/>
              <a:p>
                <a:pPr>
                  <a:defRPr sz="1800">
                    <a:solidFill>
                      <a:schemeClr val="tx1">
                        <a:lumMod val="95000"/>
                        <a:lumOff val="5000"/>
                      </a:schemeClr>
                    </a:solidFill>
                  </a:defRPr>
                </a:pPr>
                <a:endParaRPr lang="en-US"/>
              </a:p>
            </c:txPr>
            <c:showLegendKey val="0"/>
            <c:showVal val="0"/>
            <c:showCatName val="1"/>
            <c:showSerName val="0"/>
            <c:showPercent val="1"/>
            <c:showBubbleSize val="0"/>
            <c:showLeaderLines val="1"/>
          </c:dLbls>
          <c:cat>
            <c:strRef>
              <c:f>Sheet1!$A$1:$C$1</c:f>
              <c:strCache>
                <c:ptCount val="3"/>
                <c:pt idx="0">
                  <c:v>Natural Gas (LNG)</c:v>
                </c:pt>
                <c:pt idx="1">
                  <c:v>Diesel</c:v>
                </c:pt>
                <c:pt idx="2">
                  <c:v>Wind</c:v>
                </c:pt>
              </c:strCache>
            </c:strRef>
          </c:cat>
          <c:val>
            <c:numRef>
              <c:f>Sheet1!$A$2:$C$2</c:f>
              <c:numCache>
                <c:formatCode>0%</c:formatCode>
                <c:ptCount val="3"/>
                <c:pt idx="0">
                  <c:v>0.5</c:v>
                </c:pt>
                <c:pt idx="1">
                  <c:v>0.3</c:v>
                </c:pt>
                <c:pt idx="2">
                  <c:v>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effectLst>
      <a:outerShdw blurRad="50800" dist="38100" dir="2700000" sx="1000" sy="1000" algn="tl" rotWithShape="0">
        <a:prstClr val="black"/>
      </a:outerShd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78641D-2B92-4BA0-ACF4-1D994E991C05}" type="datetimeFigureOut">
              <a:rPr lang="en-US" smtClean="0"/>
              <a:t>7/23/2017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81272-2385-463F-8F96-6B4A8C117D63}" type="slidenum">
              <a:rPr lang="en-US" smtClean="0"/>
              <a:t>‹#›</a:t>
            </a:fld>
            <a:endParaRPr lang="en-US"/>
          </a:p>
        </p:txBody>
      </p:sp>
    </p:spTree>
    <p:extLst>
      <p:ext uri="{BB962C8B-B14F-4D97-AF65-F5344CB8AC3E}">
        <p14:creationId xmlns:p14="http://schemas.microsoft.com/office/powerpoint/2010/main" val="278283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246E89-5D08-473F-829E-39D1F56EF938}" type="slidenum">
              <a:rPr lang="en-US" smtClean="0"/>
              <a:t>1</a:t>
            </a:fld>
            <a:endParaRPr lang="en-US" dirty="0"/>
          </a:p>
        </p:txBody>
      </p:sp>
    </p:spTree>
    <p:extLst>
      <p:ext uri="{BB962C8B-B14F-4D97-AF65-F5344CB8AC3E}">
        <p14:creationId xmlns:p14="http://schemas.microsoft.com/office/powerpoint/2010/main" val="11296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a:t>
            </a:r>
            <a:r>
              <a:rPr lang="en-US" baseline="0" dirty="0" smtClean="0"/>
              <a:t> have just concluded 6 months of engagement sessions on energy and climate change issues across the NWT and are building a Draft Energy Strategy and Climate Change Strategic framework that will guide our approach to energy and climate change related activities for the next 10 to 12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working to develop specific GHG emission targets associated with energy use in four key areas:  Heating, transportation, energy efficiency and power generation.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also linking our strategy to the Pan-Canadian Framework being implemented by the Government of Canada.   Our Federal Government has committed to provide funding to support specific northern programs that will help make our vision of the future a reality.</a:t>
            </a:r>
            <a:endParaRPr lang="en-US" dirty="0" smtClean="0"/>
          </a:p>
          <a:p>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10</a:t>
            </a:fld>
            <a:endParaRPr lang="en-US"/>
          </a:p>
        </p:txBody>
      </p:sp>
    </p:spTree>
    <p:extLst>
      <p:ext uri="{BB962C8B-B14F-4D97-AF65-F5344CB8AC3E}">
        <p14:creationId xmlns:p14="http://schemas.microsoft.com/office/powerpoint/2010/main" val="2435843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are today exploring many exiting opportunities; we are blessed with a bounty of untapped natural resources, and we look to the future with great optimism.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know that it will take time, expense and great effort to transition our energy mix to reduce the use of fossil fuels, and to adapt and plan for the growing effects of climate change.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are committed to invest in proven and emerging technologies that will grow our economy, reduce the cost of living, and stabilize the cost of energy for communities, businesses and residents in the north.</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also recognize the progress that has been made in other PNWER jurisdictions to improve their energy situation, we appreciate that many of us face </a:t>
            </a:r>
            <a:r>
              <a:rPr lang="en-US" baseline="0" smtClean="0"/>
              <a:t>similar challenges.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smtClean="0"/>
              <a:t>I </a:t>
            </a:r>
            <a:r>
              <a:rPr lang="en-US" baseline="0" dirty="0" smtClean="0"/>
              <a:t>look forward to learning more at this gathering in the coming days.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11</a:t>
            </a:fld>
            <a:endParaRPr lang="en-US"/>
          </a:p>
        </p:txBody>
      </p:sp>
    </p:spTree>
    <p:extLst>
      <p:ext uri="{BB962C8B-B14F-4D97-AF65-F5344CB8AC3E}">
        <p14:creationId xmlns:p14="http://schemas.microsoft.com/office/powerpoint/2010/main" val="326030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starting point I</a:t>
            </a:r>
            <a:r>
              <a:rPr lang="en-US" baseline="0" dirty="0" smtClean="0"/>
              <a:t> will try to capture what the remote north really means in the context of the Northwest territories:</a:t>
            </a:r>
          </a:p>
          <a:p>
            <a:pPr marL="171450" indent="-171450">
              <a:buFont typeface="Arial" pitchFamily="34" charset="0"/>
              <a:buChar char="•"/>
            </a:pPr>
            <a:r>
              <a:rPr lang="en-US" baseline="0" dirty="0" smtClean="0"/>
              <a:t>Northern and remote are relative terms that carry different meaning depending on where you live  </a:t>
            </a:r>
          </a:p>
          <a:p>
            <a:pPr marL="171450" indent="-171450">
              <a:buFont typeface="Arial" pitchFamily="34" charset="0"/>
              <a:buChar char="•"/>
            </a:pPr>
            <a:r>
              <a:rPr lang="en-US" baseline="0" dirty="0" smtClean="0"/>
              <a:t>I’ll provide a quick snapshot of our population, geography, our road and energy infrastructure and the reality that we have been and continue to be a resource driven economy</a:t>
            </a:r>
          </a:p>
          <a:p>
            <a:endParaRPr lang="en-US" baseline="0" dirty="0" smtClean="0"/>
          </a:p>
          <a:p>
            <a:r>
              <a:rPr lang="en-US" baseline="0" dirty="0" smtClean="0"/>
              <a:t>From there I’ll focus on a few key areas of interest for reducing diesel in our remote communities for both heating and power generation and how that work along with recent public engagement is shaping our approach to developing an NWT Energy Strategy and Climate Change Framework to the year 2030.</a:t>
            </a:r>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2</a:t>
            </a:fld>
            <a:endParaRPr lang="en-US"/>
          </a:p>
        </p:txBody>
      </p:sp>
    </p:spTree>
    <p:extLst>
      <p:ext uri="{BB962C8B-B14F-4D97-AF65-F5344CB8AC3E}">
        <p14:creationId xmlns:p14="http://schemas.microsoft.com/office/powerpoint/2010/main" val="1813548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0" dirty="0" smtClean="0">
                <a:solidFill>
                  <a:schemeClr val="tx1"/>
                </a:solidFill>
              </a:rPr>
              <a:t>NWT Land mass – 501,932 sq. miles  or 1.3 million square </a:t>
            </a:r>
            <a:r>
              <a:rPr lang="en-US" b="0" dirty="0" err="1" smtClean="0">
                <a:solidFill>
                  <a:schemeClr val="tx1"/>
                </a:solidFill>
              </a:rPr>
              <a:t>kilometres</a:t>
            </a:r>
            <a:endParaRPr lang="en-US" b="0" dirty="0" smtClean="0">
              <a:solidFill>
                <a:schemeClr val="tx1"/>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0" dirty="0" smtClean="0">
                <a:solidFill>
                  <a:schemeClr val="tx1"/>
                </a:solidFill>
              </a:rPr>
              <a:t>5 x larger than State of Oregon -</a:t>
            </a:r>
            <a:r>
              <a:rPr lang="en-US" b="0" baseline="0" dirty="0" smtClean="0">
                <a:solidFill>
                  <a:schemeClr val="tx1"/>
                </a:solidFill>
              </a:rPr>
              <a:t> 2nd only to Alaska in terms of land area compared to all other US States</a:t>
            </a:r>
            <a:endParaRPr lang="en-US" sz="1200" b="0" dirty="0" smtClean="0">
              <a:solidFill>
                <a:schemeClr val="tx1"/>
              </a:solidFill>
            </a:endParaRPr>
          </a:p>
          <a:p>
            <a:pPr marL="171450" indent="-171450">
              <a:buFont typeface="Arial" pitchFamily="34" charset="0"/>
              <a:buChar char="•"/>
            </a:pPr>
            <a:r>
              <a:rPr lang="en-US" sz="1200" b="0" dirty="0" smtClean="0">
                <a:solidFill>
                  <a:schemeClr val="tx1"/>
                </a:solidFill>
              </a:rPr>
              <a:t>with a population of only 44,000 residents </a:t>
            </a:r>
            <a:r>
              <a:rPr lang="en-US" sz="1200" b="0" baseline="0" dirty="0" smtClean="0">
                <a:solidFill>
                  <a:schemeClr val="tx1"/>
                </a:solidFill>
              </a:rPr>
              <a:t>spread across</a:t>
            </a:r>
            <a:r>
              <a:rPr lang="en-US" sz="1200" b="0" dirty="0" smtClean="0">
                <a:solidFill>
                  <a:schemeClr val="tx1"/>
                </a:solidFill>
              </a:rPr>
              <a:t> 33 communities we truly are remote </a:t>
            </a:r>
          </a:p>
          <a:p>
            <a:pPr marL="171450" indent="-171450">
              <a:buFont typeface="Arial" pitchFamily="34" charset="0"/>
              <a:buChar char="•"/>
            </a:pPr>
            <a:r>
              <a:rPr lang="en-US" b="0" dirty="0" smtClean="0">
                <a:solidFill>
                  <a:schemeClr val="tx1"/>
                </a:solidFill>
              </a:rPr>
              <a:t>We remain a largely untapped</a:t>
            </a:r>
            <a:r>
              <a:rPr lang="en-US" b="0" baseline="0" dirty="0" smtClean="0">
                <a:solidFill>
                  <a:schemeClr val="tx1"/>
                </a:solidFill>
              </a:rPr>
              <a:t> r</a:t>
            </a:r>
            <a:r>
              <a:rPr lang="en-US" b="0" dirty="0" smtClean="0">
                <a:solidFill>
                  <a:schemeClr val="tx1"/>
                </a:solidFill>
              </a:rPr>
              <a:t>esource driven economy with incredible human and natural resources from which</a:t>
            </a:r>
            <a:r>
              <a:rPr lang="en-US" b="0" baseline="0" dirty="0" smtClean="0">
                <a:solidFill>
                  <a:schemeClr val="tx1"/>
                </a:solidFill>
              </a:rPr>
              <a:t> to draw</a:t>
            </a:r>
          </a:p>
          <a:p>
            <a:pPr marL="171450" indent="-171450">
              <a:buFont typeface="Arial" pitchFamily="34" charset="0"/>
              <a:buChar char="•"/>
            </a:pPr>
            <a:r>
              <a:rPr lang="en-US" b="0" dirty="0" smtClean="0">
                <a:solidFill>
                  <a:schemeClr val="tx1"/>
                </a:solidFill>
              </a:rPr>
              <a:t>We have few roads</a:t>
            </a:r>
            <a:r>
              <a:rPr lang="en-US" b="0" baseline="0" dirty="0" smtClean="0">
                <a:solidFill>
                  <a:schemeClr val="tx1"/>
                </a:solidFill>
              </a:rPr>
              <a:t> and</a:t>
            </a:r>
            <a:r>
              <a:rPr lang="en-US" b="0" dirty="0" smtClean="0">
                <a:solidFill>
                  <a:schemeClr val="tx1"/>
                </a:solidFill>
              </a:rPr>
              <a:t> transmission lines so the cost of entry</a:t>
            </a:r>
            <a:r>
              <a:rPr lang="en-US" b="0" baseline="0" dirty="0" smtClean="0">
                <a:solidFill>
                  <a:schemeClr val="tx1"/>
                </a:solidFill>
              </a:rPr>
              <a:t> for the mining and business sectors and the cost of living for our residents is very high</a:t>
            </a:r>
            <a:endParaRPr lang="en-US" b="0" dirty="0" smtClean="0">
              <a:solidFill>
                <a:schemeClr val="tx1"/>
              </a:solidFill>
            </a:endParaRPr>
          </a:p>
          <a:p>
            <a:pPr marL="171450" indent="-171450">
              <a:buFont typeface="Arial" pitchFamily="34" charset="0"/>
              <a:buChar char="•"/>
            </a:pPr>
            <a:r>
              <a:rPr lang="en-US" b="0" dirty="0" smtClean="0">
                <a:solidFill>
                  <a:schemeClr val="tx1"/>
                </a:solidFill>
              </a:rPr>
              <a:t>Legacy hydro serves 8 communities</a:t>
            </a:r>
            <a:r>
              <a:rPr lang="en-US" b="0" baseline="0" dirty="0" smtClean="0">
                <a:solidFill>
                  <a:schemeClr val="tx1"/>
                </a:solidFill>
              </a:rPr>
              <a:t> – a direct result of our mining heritage which I will speak to in a minute</a:t>
            </a:r>
          </a:p>
          <a:p>
            <a:pPr marL="171450" indent="-171450">
              <a:buFont typeface="Arial" pitchFamily="34" charset="0"/>
              <a:buChar char="•"/>
            </a:pPr>
            <a:r>
              <a:rPr lang="en-US" b="0" baseline="0" dirty="0" smtClean="0">
                <a:solidFill>
                  <a:schemeClr val="tx1"/>
                </a:solidFill>
              </a:rPr>
              <a:t>We have </a:t>
            </a:r>
            <a:r>
              <a:rPr lang="en-US" b="0" dirty="0" smtClean="0">
                <a:solidFill>
                  <a:schemeClr val="tx1"/>
                </a:solidFill>
              </a:rPr>
              <a:t>25 off-grid (diesel) power systems that operate independently</a:t>
            </a:r>
            <a:r>
              <a:rPr lang="en-US" b="0" baseline="0" dirty="0" smtClean="0">
                <a:solidFill>
                  <a:schemeClr val="tx1"/>
                </a:solidFill>
              </a:rPr>
              <a:t> across the NWT</a:t>
            </a:r>
            <a:endParaRPr lang="en-US" b="0" dirty="0" smtClean="0">
              <a:solidFill>
                <a:schemeClr val="tx1"/>
              </a:solidFill>
            </a:endParaRPr>
          </a:p>
          <a:p>
            <a:pPr marL="171450" indent="-171450">
              <a:buFont typeface="Arial" pitchFamily="34" charset="0"/>
              <a:buChar char="•"/>
            </a:pPr>
            <a:r>
              <a:rPr lang="en-US" b="0" dirty="0" smtClean="0">
                <a:solidFill>
                  <a:schemeClr val="tx1"/>
                </a:solidFill>
              </a:rPr>
              <a:t>Heating is largely</a:t>
            </a:r>
            <a:r>
              <a:rPr lang="en-US" b="0" baseline="0" dirty="0" smtClean="0">
                <a:solidFill>
                  <a:schemeClr val="tx1"/>
                </a:solidFill>
              </a:rPr>
              <a:t> </a:t>
            </a:r>
            <a:r>
              <a:rPr lang="en-US" b="0" dirty="0" smtClean="0">
                <a:solidFill>
                  <a:schemeClr val="tx1"/>
                </a:solidFill>
              </a:rPr>
              <a:t>from fossil fuels</a:t>
            </a:r>
            <a:r>
              <a:rPr lang="en-US" b="0" baseline="0" dirty="0" smtClean="0">
                <a:solidFill>
                  <a:schemeClr val="tx1"/>
                </a:solidFill>
              </a:rPr>
              <a:t> but we are growing our reliance on </a:t>
            </a:r>
            <a:r>
              <a:rPr lang="en-US" b="0" dirty="0" smtClean="0">
                <a:solidFill>
                  <a:schemeClr val="tx1"/>
                </a:solidFill>
              </a:rPr>
              <a:t>biomass from</a:t>
            </a:r>
            <a:r>
              <a:rPr lang="en-US" b="0" baseline="0" dirty="0" smtClean="0">
                <a:solidFill>
                  <a:schemeClr val="tx1"/>
                </a:solidFill>
              </a:rPr>
              <a:t> </a:t>
            </a:r>
            <a:r>
              <a:rPr lang="en-US" b="0" dirty="0" smtClean="0">
                <a:solidFill>
                  <a:schemeClr val="tx1"/>
                </a:solidFill>
              </a:rPr>
              <a:t>wood pellets and</a:t>
            </a:r>
            <a:r>
              <a:rPr lang="en-US" b="0" baseline="0" dirty="0" smtClean="0">
                <a:solidFill>
                  <a:schemeClr val="tx1"/>
                </a:solidFill>
              </a:rPr>
              <a:t> </a:t>
            </a:r>
            <a:r>
              <a:rPr lang="en-US" b="0" dirty="0" smtClean="0">
                <a:solidFill>
                  <a:schemeClr val="tx1"/>
                </a:solidFill>
              </a:rPr>
              <a:t>cord wood</a:t>
            </a:r>
            <a:r>
              <a:rPr lang="en-US" b="0" baseline="0" dirty="0" smtClean="0">
                <a:solidFill>
                  <a:schemeClr val="tx1"/>
                </a:solidFill>
              </a:rPr>
              <a:t> that I will highlight later in the presentation</a:t>
            </a:r>
            <a:endParaRPr lang="en-US" b="0" dirty="0" smtClean="0">
              <a:solidFill>
                <a:schemeClr val="tx1"/>
              </a:solidFill>
            </a:endParaRPr>
          </a:p>
          <a:p>
            <a:pPr marL="168244" indent="-168244">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209B644-38A9-4D20-B376-8B97BDD17D98}" type="slidenum">
              <a:rPr lang="en-US" smtClean="0"/>
              <a:t>3</a:t>
            </a:fld>
            <a:endParaRPr lang="en-US" dirty="0"/>
          </a:p>
        </p:txBody>
      </p:sp>
    </p:spTree>
    <p:extLst>
      <p:ext uri="{BB962C8B-B14F-4D97-AF65-F5344CB8AC3E}">
        <p14:creationId xmlns:p14="http://schemas.microsoft.com/office/powerpoint/2010/main" val="378699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33 Communities with a range of isolation constraints that add to the cost of living</a:t>
            </a:r>
            <a:r>
              <a:rPr lang="en-US" sz="1200" baseline="0" dirty="0" smtClean="0"/>
              <a:t> and doing business in the north.</a:t>
            </a:r>
            <a:endParaRPr lang="en-US" sz="1200" dirty="0" smtClean="0"/>
          </a:p>
          <a:p>
            <a:r>
              <a:rPr lang="en-US" sz="1200" dirty="0" smtClean="0"/>
              <a:t>19 – “All weather” road communities</a:t>
            </a:r>
          </a:p>
          <a:p>
            <a:r>
              <a:rPr lang="en-US" sz="1200" dirty="0" smtClean="0"/>
              <a:t>10 - Winter road only (Feb-March road access)</a:t>
            </a:r>
          </a:p>
          <a:p>
            <a:r>
              <a:rPr lang="en-US" sz="1200" dirty="0" smtClean="0"/>
              <a:t>4 - Fly-in only communities</a:t>
            </a:r>
          </a:p>
          <a:p>
            <a:endParaRPr lang="en-US" sz="1200" dirty="0" smtClean="0"/>
          </a:p>
          <a:p>
            <a:r>
              <a:rPr lang="en-US" sz="1200" dirty="0" smtClean="0"/>
              <a:t>All of our operating diamond</a:t>
            </a:r>
            <a:r>
              <a:rPr lang="en-US" sz="1200" baseline="0" dirty="0" smtClean="0"/>
              <a:t> mines and most of our prospective mining operators </a:t>
            </a:r>
            <a:r>
              <a:rPr lang="en-US" sz="1200" baseline="0" dirty="0" err="1" smtClean="0"/>
              <a:t>nemust</a:t>
            </a:r>
            <a:r>
              <a:rPr lang="en-US" sz="1200" baseline="0" dirty="0" smtClean="0"/>
              <a:t> factor winter road access into their construction and operating mine plans</a:t>
            </a:r>
          </a:p>
          <a:p>
            <a:endParaRPr lang="en-US" sz="1200" baseline="0" dirty="0" smtClean="0"/>
          </a:p>
          <a:p>
            <a:r>
              <a:rPr lang="en-US" sz="1200" baseline="0" dirty="0" smtClean="0"/>
              <a:t>For this reason, investments in transportation and energy corridors are critical to developing the vast natural resource potential pf our north.</a:t>
            </a:r>
          </a:p>
          <a:p>
            <a:r>
              <a:rPr lang="en-US" sz="1200" baseline="0" dirty="0" smtClean="0"/>
              <a:t>we are working with the Government of Canada to recognize that roads and transmission lines are priorities for northern development – these are things that other parts of the developed world may take for granted.</a:t>
            </a:r>
          </a:p>
          <a:p>
            <a:endParaRPr lang="en-US" sz="1200" baseline="0" dirty="0" smtClean="0"/>
          </a:p>
          <a:p>
            <a:r>
              <a:rPr lang="en-US" sz="1200" baseline="0" dirty="0" smtClean="0"/>
              <a:t>We also must develop energy solutions that are tailored to the realities of northern and remote diesel communities.</a:t>
            </a:r>
          </a:p>
          <a:p>
            <a:endParaRPr lang="en-US" sz="1200" baseline="0" dirty="0" smtClean="0"/>
          </a:p>
          <a:p>
            <a:r>
              <a:rPr lang="en-US" sz="1200" baseline="0" dirty="0" smtClean="0"/>
              <a:t>Nonetheless, our rich and unique cultural history is a product of our relative isolation.</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4</a:t>
            </a:fld>
            <a:endParaRPr lang="en-US"/>
          </a:p>
        </p:txBody>
      </p:sp>
    </p:spTree>
    <p:extLst>
      <p:ext uri="{BB962C8B-B14F-4D97-AF65-F5344CB8AC3E}">
        <p14:creationId xmlns:p14="http://schemas.microsoft.com/office/powerpoint/2010/main" val="248543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Mining</a:t>
            </a:r>
            <a:r>
              <a:rPr lang="en-US" baseline="0" dirty="0" smtClean="0"/>
              <a:t> is a big part of our history</a:t>
            </a:r>
            <a:endParaRPr lang="en-US" dirty="0" smtClean="0"/>
          </a:p>
          <a:p>
            <a:pPr marL="171450" indent="-171450">
              <a:buFont typeface="Arial" pitchFamily="34" charset="0"/>
              <a:buChar char="•"/>
            </a:pPr>
            <a:r>
              <a:rPr lang="en-US" dirty="0" smtClean="0"/>
              <a:t>The NWT has been fortunate</a:t>
            </a:r>
            <a:r>
              <a:rPr lang="en-US" baseline="0" dirty="0" smtClean="0"/>
              <a:t> from a mining perspective as we have transitioned from gold mining starting in the 1940’s and ending in the early 2000’s to Diamond mining starting in the late 90’s and it is our hope that the diamond industry will extend beyond 2030.</a:t>
            </a:r>
            <a:endParaRPr lang="en-US" dirty="0" smtClean="0"/>
          </a:p>
          <a:p>
            <a:pPr marL="171450" indent="-171450">
              <a:buFont typeface="Arial" pitchFamily="34" charset="0"/>
              <a:buChar char="•"/>
            </a:pPr>
            <a:r>
              <a:rPr lang="en-US" dirty="0" smtClean="0"/>
              <a:t>Today our 3 operating diamond mines account</a:t>
            </a:r>
            <a:r>
              <a:rPr lang="en-US" baseline="0" dirty="0" smtClean="0"/>
              <a:t> for over 15% of our gross domestic product and Canada is the 3</a:t>
            </a:r>
            <a:r>
              <a:rPr lang="en-US" baseline="30000" dirty="0" smtClean="0"/>
              <a:t>rd</a:t>
            </a:r>
            <a:r>
              <a:rPr lang="en-US" baseline="0" dirty="0" smtClean="0"/>
              <a:t> largest diamond producer in the world.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We are working with our federal counterparts to promote the development of roads and energy infrastructure in our Territory, infrastructure that would improve economic access to our plentiful natural resources. There are great possibilities for the development of precious metal, base metal and other mineral resources as well as oil and gas opportunities. </a:t>
            </a:r>
          </a:p>
          <a:p>
            <a:pPr marL="171450" indent="-171450">
              <a:buFont typeface="Arial" pitchFamily="34" charset="0"/>
              <a:buChar char="•"/>
            </a:pPr>
            <a:r>
              <a:rPr lang="en-US" baseline="0" dirty="0" smtClean="0"/>
              <a:t>Construction and government operations play a significant role in our economy, and our tourism industry is growing quickly, with aurora viewing, adventure and eco-tourism, and world class hunting and fishing.</a:t>
            </a:r>
            <a:endParaRPr lang="en-US" dirty="0" smtClean="0"/>
          </a:p>
          <a:p>
            <a:endParaRPr lang="en-US" dirty="0"/>
          </a:p>
        </p:txBody>
      </p:sp>
      <p:sp>
        <p:nvSpPr>
          <p:cNvPr id="4" name="Slide Number Placeholder 3"/>
          <p:cNvSpPr>
            <a:spLocks noGrp="1"/>
          </p:cNvSpPr>
          <p:nvPr>
            <p:ph type="sldNum" sz="quarter" idx="10"/>
          </p:nvPr>
        </p:nvSpPr>
        <p:spPr/>
        <p:txBody>
          <a:bodyPr/>
          <a:lstStyle/>
          <a:p>
            <a:fld id="{6209B644-38A9-4D20-B376-8B97BDD17D98}" type="slidenum">
              <a:rPr lang="en-US" smtClean="0"/>
              <a:t>5</a:t>
            </a:fld>
            <a:endParaRPr lang="en-US" dirty="0"/>
          </a:p>
        </p:txBody>
      </p:sp>
    </p:spTree>
    <p:extLst>
      <p:ext uri="{BB962C8B-B14F-4D97-AF65-F5344CB8AC3E}">
        <p14:creationId xmlns:p14="http://schemas.microsoft.com/office/powerpoint/2010/main" val="431867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legacy hydro systems were</a:t>
            </a:r>
            <a:r>
              <a:rPr lang="en-US" baseline="0" dirty="0" smtClean="0"/>
              <a:t> a direct result of federal government investments in hydro power to support the mining industry of the 1940’s in the north slave area and in the 1960’s on the Taltson River.  </a:t>
            </a:r>
          </a:p>
          <a:p>
            <a:endParaRPr lang="en-US" baseline="0" dirty="0" smtClean="0"/>
          </a:p>
          <a:p>
            <a:r>
              <a:rPr lang="en-US" baseline="0" dirty="0" smtClean="0"/>
              <a:t>Communities continue to enjoy those benefits today.  </a:t>
            </a:r>
          </a:p>
          <a:p>
            <a:endParaRPr lang="en-US" baseline="0" dirty="0" smtClean="0"/>
          </a:p>
          <a:p>
            <a:r>
              <a:rPr lang="en-US" baseline="0" dirty="0" smtClean="0"/>
              <a:t>In the case of the Taltson hydro system, in the south west part of the NWT, there is significant untapped potential and we are exploring potential partnerships with our neighbors to the south in Alberta and Saskatchewan. Such a project would see the electrical transmission system of the NWT become finally connected to the North American continental electrical grid.</a:t>
            </a:r>
          </a:p>
          <a:p>
            <a:endParaRPr lang="en-US" baseline="0" dirty="0" smtClean="0"/>
          </a:p>
          <a:p>
            <a:r>
              <a:rPr lang="en-US" baseline="0" dirty="0" smtClean="0"/>
              <a:t>Grid connection to the rest of Canada would be a transformative change to the NWT’s electricity system but will require a partnership approach with first nations, power utilities and various levels of government.  In the meantime we are also working to build out our existing system at a smaller scale by connecting the indigenous communities of Fort Providence and </a:t>
            </a:r>
            <a:r>
              <a:rPr lang="en-US" baseline="0" dirty="0" err="1" smtClean="0"/>
              <a:t>Kakisa</a:t>
            </a:r>
            <a:r>
              <a:rPr lang="en-US" baseline="0" dirty="0" smtClean="0"/>
              <a:t>.  But the investments required are high.  It may cost as much as 50 million dollars to build the power line to connect a population of 1,000 people – hence the need for partnerships. </a:t>
            </a:r>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6</a:t>
            </a:fld>
            <a:endParaRPr lang="en-US"/>
          </a:p>
        </p:txBody>
      </p:sp>
    </p:spTree>
    <p:extLst>
      <p:ext uri="{BB962C8B-B14F-4D97-AF65-F5344CB8AC3E}">
        <p14:creationId xmlns:p14="http://schemas.microsoft.com/office/powerpoint/2010/main" val="113139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mindful that cost of living is not just about Power generation and greenhouse gas emission impacts from fossil fuel heating are a significant opportunity for northerners to address.  </a:t>
            </a:r>
          </a:p>
          <a:p>
            <a:endParaRPr lang="en-US" baseline="0" dirty="0" smtClean="0"/>
          </a:p>
          <a:p>
            <a:pPr marL="171450" indent="-171450">
              <a:buFont typeface="Arial" pitchFamily="34" charset="0"/>
              <a:buChar char="•"/>
            </a:pPr>
            <a:r>
              <a:rPr lang="en-US" baseline="0" dirty="0" smtClean="0"/>
              <a:t>We are investing in wood pellet boilers across the NWT that reduce GHG emissions and dollar savings versus the diesel alternative for commercial and residential heating.</a:t>
            </a:r>
          </a:p>
          <a:p>
            <a:endParaRPr lang="en-US" baseline="0" dirty="0" smtClean="0"/>
          </a:p>
          <a:p>
            <a:pPr marL="171450" indent="-171450">
              <a:buFont typeface="Arial" pitchFamily="34" charset="0"/>
              <a:buChar char="•"/>
            </a:pPr>
            <a:r>
              <a:rPr lang="en-US" baseline="0" dirty="0" smtClean="0"/>
              <a:t>We are also testing the viability of small scale combined heat and power projects.  Later this year we will complete the installation of a 25kW biomass Combined Heat and Power project that will heat and power a government warehouse in the diesel powered community of Fort Simpson.</a:t>
            </a:r>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7</a:t>
            </a:fld>
            <a:endParaRPr lang="en-US"/>
          </a:p>
        </p:txBody>
      </p:sp>
    </p:spTree>
    <p:extLst>
      <p:ext uri="{BB962C8B-B14F-4D97-AF65-F5344CB8AC3E}">
        <p14:creationId xmlns:p14="http://schemas.microsoft.com/office/powerpoint/2010/main" val="380245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working on a number of power projects based on proven southern technologies that we are adapting to the northern environment. </a:t>
            </a:r>
          </a:p>
          <a:p>
            <a:pPr marL="171450" indent="-171450">
              <a:buFont typeface="Arial" pitchFamily="34" charset="0"/>
              <a:buChar char="•"/>
            </a:pPr>
            <a:r>
              <a:rPr lang="en-US" baseline="0" dirty="0" smtClean="0"/>
              <a:t>Liquefied Natural Gas is successfully displacing diesel in Inuvik and we are looking at ways to apply similar solutions for other road connected communities.  </a:t>
            </a:r>
          </a:p>
          <a:p>
            <a:pPr marL="171450" indent="-171450">
              <a:buFont typeface="Arial" pitchFamily="34" charset="0"/>
              <a:buChar char="•"/>
            </a:pPr>
            <a:r>
              <a:rPr lang="en-US" baseline="0" dirty="0" smtClean="0"/>
              <a:t>We now rank second in Canada on a per capita basis for installed solar PV capacity – with 850 kW of solar power installed across the NWT.</a:t>
            </a:r>
          </a:p>
          <a:p>
            <a:pPr marL="171450" indent="-171450">
              <a:buFont typeface="Arial" pitchFamily="34" charset="0"/>
              <a:buChar char="•"/>
            </a:pPr>
            <a:endParaRPr lang="en-US" baseline="0" dirty="0" smtClean="0"/>
          </a:p>
          <a:p>
            <a:pPr marL="0" indent="0">
              <a:buFont typeface="Arial" pitchFamily="34" charset="0"/>
              <a:buNone/>
            </a:pPr>
            <a:r>
              <a:rPr lang="en-US" baseline="0" dirty="0" smtClean="0"/>
              <a:t>We are also investing strategically in emerging technologies:</a:t>
            </a:r>
          </a:p>
          <a:p>
            <a:pPr marL="171450" indent="-171450">
              <a:buFont typeface="Arial" pitchFamily="34" charset="0"/>
              <a:buChar char="•"/>
            </a:pPr>
            <a:r>
              <a:rPr lang="en-US" baseline="0" dirty="0" smtClean="0"/>
              <a:t>We are learning from our recently completed high penetration Solar / diesel project in Colville Lake that uses lithium batteries to maximize the benefits of solar energy in the community.</a:t>
            </a:r>
          </a:p>
          <a:p>
            <a:pPr marL="171450" indent="-171450">
              <a:buFont typeface="Arial" pitchFamily="34" charset="0"/>
              <a:buChar char="•"/>
            </a:pPr>
            <a:r>
              <a:rPr lang="en-US" baseline="0" dirty="0" smtClean="0"/>
              <a:t>We are investing in a pilot project to test the benefits a variable speed generator project in </a:t>
            </a:r>
            <a:r>
              <a:rPr lang="en-US" baseline="0" dirty="0" err="1" smtClean="0"/>
              <a:t>Aklavik</a:t>
            </a:r>
            <a:r>
              <a:rPr lang="en-US" baseline="0" dirty="0" smtClean="0"/>
              <a:t> that is expected to improve the efficiency of the diesel plant and improve the integration of a new 55kW solar array. </a:t>
            </a:r>
          </a:p>
        </p:txBody>
      </p:sp>
      <p:sp>
        <p:nvSpPr>
          <p:cNvPr id="4" name="Slide Number Placeholder 3"/>
          <p:cNvSpPr>
            <a:spLocks noGrp="1"/>
          </p:cNvSpPr>
          <p:nvPr>
            <p:ph type="sldNum" sz="quarter" idx="10"/>
          </p:nvPr>
        </p:nvSpPr>
        <p:spPr/>
        <p:txBody>
          <a:bodyPr/>
          <a:lstStyle/>
          <a:p>
            <a:fld id="{73A81272-2385-463F-8F96-6B4A8C117D63}" type="slidenum">
              <a:rPr lang="en-US" smtClean="0"/>
              <a:t>8</a:t>
            </a:fld>
            <a:endParaRPr lang="en-US"/>
          </a:p>
        </p:txBody>
      </p:sp>
    </p:spTree>
    <p:extLst>
      <p:ext uri="{BB962C8B-B14F-4D97-AF65-F5344CB8AC3E}">
        <p14:creationId xmlns:p14="http://schemas.microsoft.com/office/powerpoint/2010/main" val="1625150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Inuvik</a:t>
            </a:r>
            <a:r>
              <a:rPr lang="en-US" baseline="0" dirty="0" smtClean="0"/>
              <a:t> wind project is an exiting opportunity to reduce diesel consumption in our largest thermal community.  </a:t>
            </a:r>
          </a:p>
          <a:p>
            <a:endParaRPr lang="en-US" baseline="0" dirty="0" smtClean="0"/>
          </a:p>
          <a:p>
            <a:pPr marL="171450" indent="-171450">
              <a:buFont typeface="Arial" pitchFamily="34" charset="0"/>
              <a:buChar char="•"/>
            </a:pPr>
            <a:r>
              <a:rPr lang="en-US" baseline="0" dirty="0" smtClean="0"/>
              <a:t>The goal is to achieve a 20-30% reduction in diesel consumption from power generation. </a:t>
            </a:r>
          </a:p>
          <a:p>
            <a:pPr marL="171450" indent="-171450">
              <a:buFont typeface="Arial" pitchFamily="34" charset="0"/>
              <a:buChar char="•"/>
            </a:pPr>
            <a:r>
              <a:rPr lang="en-US" baseline="0" dirty="0" smtClean="0"/>
              <a:t>The community is above the arctic circle but is one of our all weather road communities.  </a:t>
            </a:r>
          </a:p>
          <a:p>
            <a:pPr marL="171450" indent="-171450">
              <a:buFont typeface="Arial" pitchFamily="34" charset="0"/>
              <a:buChar char="•"/>
            </a:pPr>
            <a:r>
              <a:rPr lang="en-US" baseline="0" dirty="0" smtClean="0"/>
              <a:t>The average load in the community is 3.2 Megawatts so this high penetration wind project would require a battery energy storage system in order to integrate significant amounts of intermittent wind power will providing stable and reliable power to the community.</a:t>
            </a:r>
            <a:endParaRPr lang="en-US" dirty="0"/>
          </a:p>
        </p:txBody>
      </p:sp>
      <p:sp>
        <p:nvSpPr>
          <p:cNvPr id="4" name="Slide Number Placeholder 3"/>
          <p:cNvSpPr>
            <a:spLocks noGrp="1"/>
          </p:cNvSpPr>
          <p:nvPr>
            <p:ph type="sldNum" sz="quarter" idx="10"/>
          </p:nvPr>
        </p:nvSpPr>
        <p:spPr/>
        <p:txBody>
          <a:bodyPr/>
          <a:lstStyle/>
          <a:p>
            <a:fld id="{73A81272-2385-463F-8F96-6B4A8C117D63}" type="slidenum">
              <a:rPr lang="en-US" smtClean="0"/>
              <a:t>9</a:t>
            </a:fld>
            <a:endParaRPr lang="en-US"/>
          </a:p>
        </p:txBody>
      </p:sp>
    </p:spTree>
    <p:extLst>
      <p:ext uri="{BB962C8B-B14F-4D97-AF65-F5344CB8AC3E}">
        <p14:creationId xmlns:p14="http://schemas.microsoft.com/office/powerpoint/2010/main" val="1598351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7B7A5F-86EB-435B-982D-73C803614D5A}"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27947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B7A5F-86EB-435B-982D-73C803614D5A}"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296051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B7A5F-86EB-435B-982D-73C803614D5A}"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346231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343400"/>
          </a:xfrm>
          <a:prstGeom prst="rect">
            <a:avLst/>
          </a:prstGeom>
        </p:spPr>
        <p:txBody>
          <a:bodyPr lIns="0" tIns="0" rIns="0" bIns="0"/>
          <a:lstStyle>
            <a:lvl1pPr marL="342900" indent="-342900" algn="l">
              <a:spcBef>
                <a:spcPts val="800"/>
              </a:spcBef>
              <a:spcAft>
                <a:spcPts val="600"/>
              </a:spcAft>
              <a:buFont typeface="Arial" panose="020B0604020202020204" pitchFamily="34" charset="0"/>
              <a:buChar char="•"/>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304800" y="457200"/>
            <a:ext cx="8534400" cy="609600"/>
          </a:xfrm>
          <a:prstGeom prst="rect">
            <a:avLst/>
          </a:prstGeom>
        </p:spPr>
        <p:txBody>
          <a:bodyPr lIns="0" tIns="0" rIns="0" bIns="0" anchor="ctr">
            <a:normAutofit/>
          </a:bodyPr>
          <a:lstStyle>
            <a:lvl1pPr algn="l">
              <a:defRPr sz="4000" b="0">
                <a:solidFill>
                  <a:srgbClr val="2699D5"/>
                </a:solidFill>
              </a:defRPr>
            </a:lvl1pPr>
          </a:lstStyle>
          <a:p>
            <a:r>
              <a:rPr lang="en-US" dirty="0" smtClean="0"/>
              <a:t>Click to edit Master title style</a:t>
            </a:r>
            <a:endParaRPr lang="en-CA" dirty="0"/>
          </a:p>
        </p:txBody>
      </p:sp>
      <p:sp>
        <p:nvSpPr>
          <p:cNvPr id="2" name="TextBox 1"/>
          <p:cNvSpPr txBox="1"/>
          <p:nvPr userDrawn="1"/>
        </p:nvSpPr>
        <p:spPr>
          <a:xfrm>
            <a:off x="8229600" y="6381690"/>
            <a:ext cx="838200" cy="400110"/>
          </a:xfrm>
          <a:prstGeom prst="rect">
            <a:avLst/>
          </a:prstGeom>
        </p:spPr>
        <p:txBody>
          <a:bodyPr wrap="square" rtlCol="0">
            <a:spAutoFit/>
          </a:bodyPr>
          <a:lstStyle/>
          <a:p>
            <a:pPr algn="r"/>
            <a:fld id="{14770F3B-02C3-4F76-92E5-F151075DEE0E}" type="slidenum">
              <a:rPr lang="en-CA" sz="2000" smtClean="0">
                <a:solidFill>
                  <a:schemeClr val="bg1"/>
                </a:solidFill>
                <a:latin typeface="+mn-lt"/>
              </a:rPr>
              <a:pPr algn="r"/>
              <a:t>‹#›</a:t>
            </a:fld>
            <a:endParaRPr lang="en-CA" sz="2000" dirty="0" smtClean="0">
              <a:solidFill>
                <a:schemeClr val="bg1"/>
              </a:solidFill>
              <a:latin typeface="+mn-lt"/>
            </a:endParaRPr>
          </a:p>
        </p:txBody>
      </p:sp>
      <p:cxnSp>
        <p:nvCxnSpPr>
          <p:cNvPr id="8" name="Straight Connector 7"/>
          <p:cNvCxnSpPr/>
          <p:nvPr userDrawn="1"/>
        </p:nvCxnSpPr>
        <p:spPr>
          <a:xfrm>
            <a:off x="0" y="1371600"/>
            <a:ext cx="9144000" cy="0"/>
          </a:xfrm>
          <a:prstGeom prst="line">
            <a:avLst/>
          </a:prstGeom>
          <a:ln w="28575">
            <a:solidFill>
              <a:srgbClr val="2699D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9" name="TextBox 8"/>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b="1" smtClean="0">
                <a:solidFill>
                  <a:srgbClr val="2699D5"/>
                </a:solidFill>
              </a:rPr>
              <a:pPr algn="ctr"/>
              <a:t>‹#›</a:t>
            </a:fld>
            <a:endParaRPr lang="en-CA" sz="2000" b="1" dirty="0" smtClean="0">
              <a:solidFill>
                <a:srgbClr val="2699D5"/>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2728023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9" name="Content Placeholder 2"/>
          <p:cNvSpPr>
            <a:spLocks noGrp="1"/>
          </p:cNvSpPr>
          <p:nvPr>
            <p:ph idx="1"/>
          </p:nvPr>
        </p:nvSpPr>
        <p:spPr>
          <a:xfrm>
            <a:off x="4724400" y="1600200"/>
            <a:ext cx="4114800" cy="4343400"/>
          </a:xfrm>
          <a:prstGeom prst="rect">
            <a:avLst/>
          </a:prstGeom>
        </p:spPr>
        <p:txBody>
          <a:bodyPr lIns="0" tIns="0" rIns="0" bIns="0" numCol="1"/>
          <a:lstStyle>
            <a:lvl1pPr marL="342900" indent="-342900" algn="l">
              <a:spcBef>
                <a:spcPts val="800"/>
              </a:spcBef>
              <a:spcAft>
                <a:spcPts val="600"/>
              </a:spcAft>
              <a:buFont typeface="Arial" panose="020B0604020202020204" pitchFamily="34" charset="0"/>
              <a:buChar char="•"/>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4"/>
          <p:cNvSpPr>
            <a:spLocks noGrp="1"/>
          </p:cNvSpPr>
          <p:nvPr>
            <p:ph type="title"/>
          </p:nvPr>
        </p:nvSpPr>
        <p:spPr>
          <a:xfrm>
            <a:off x="304800" y="457200"/>
            <a:ext cx="8534400" cy="609600"/>
          </a:xfrm>
          <a:prstGeom prst="rect">
            <a:avLst/>
          </a:prstGeom>
        </p:spPr>
        <p:txBody>
          <a:bodyPr lIns="0" tIns="0" rIns="0" bIns="0" anchor="ctr">
            <a:normAutofit/>
          </a:bodyPr>
          <a:lstStyle>
            <a:lvl1pPr algn="l">
              <a:defRPr sz="4000" b="0">
                <a:solidFill>
                  <a:srgbClr val="2699D5"/>
                </a:solidFill>
              </a:defRPr>
            </a:lvl1pPr>
          </a:lstStyle>
          <a:p>
            <a:r>
              <a:rPr lang="en-US" smtClean="0"/>
              <a:t>Click to edit Master title style</a:t>
            </a:r>
            <a:endParaRPr lang="en-CA" dirty="0"/>
          </a:p>
        </p:txBody>
      </p:sp>
      <p:sp>
        <p:nvSpPr>
          <p:cNvPr id="13" name="Content Placeholder 2"/>
          <p:cNvSpPr>
            <a:spLocks noGrp="1"/>
          </p:cNvSpPr>
          <p:nvPr>
            <p:ph idx="10"/>
          </p:nvPr>
        </p:nvSpPr>
        <p:spPr>
          <a:xfrm>
            <a:off x="304800" y="1600200"/>
            <a:ext cx="4114800" cy="4343400"/>
          </a:xfrm>
          <a:prstGeom prst="rect">
            <a:avLst/>
          </a:prstGeom>
        </p:spPr>
        <p:txBody>
          <a:bodyPr lIns="0" tIns="0" rIns="0" bIns="0" numCol="1"/>
          <a:lstStyle>
            <a:lvl1pPr marL="342900" indent="-342900" algn="l">
              <a:spcBef>
                <a:spcPts val="800"/>
              </a:spcBef>
              <a:spcAft>
                <a:spcPts val="600"/>
              </a:spcAft>
              <a:buFont typeface="Arial" panose="020B0604020202020204" pitchFamily="34" charset="0"/>
              <a:buChar char="•"/>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userDrawn="1"/>
        </p:nvSpPr>
        <p:spPr>
          <a:xfrm>
            <a:off x="8229600" y="6381690"/>
            <a:ext cx="838200" cy="400110"/>
          </a:xfrm>
          <a:prstGeom prst="rect">
            <a:avLst/>
          </a:prstGeom>
        </p:spPr>
        <p:txBody>
          <a:bodyPr wrap="square" rtlCol="0">
            <a:spAutoFit/>
          </a:bodyPr>
          <a:lstStyle/>
          <a:p>
            <a:pPr algn="r"/>
            <a:fld id="{14770F3B-02C3-4F76-92E5-F151075DEE0E}" type="slidenum">
              <a:rPr lang="en-CA" sz="2000" smtClean="0">
                <a:solidFill>
                  <a:schemeClr val="bg1"/>
                </a:solidFill>
                <a:latin typeface="+mn-lt"/>
              </a:rPr>
              <a:pPr algn="r"/>
              <a:t>‹#›</a:t>
            </a:fld>
            <a:endParaRPr lang="en-CA" sz="2000" dirty="0" smtClean="0">
              <a:solidFill>
                <a:schemeClr val="bg1"/>
              </a:solidFill>
              <a:latin typeface="+mn-lt"/>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8" name="TextBox 7"/>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sz="1800" b="1" smtClean="0">
                <a:solidFill>
                  <a:srgbClr val="2699D5"/>
                </a:solidFill>
                <a:latin typeface="+mn-lt"/>
              </a:rPr>
              <a:pPr algn="ctr"/>
              <a:t>‹#›</a:t>
            </a:fld>
            <a:endParaRPr lang="en-CA" sz="2000" b="1" dirty="0" smtClean="0">
              <a:solidFill>
                <a:srgbClr val="2699D5"/>
              </a:solidFill>
              <a:latin typeface="+mn-lt"/>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3189015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Layout">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91" y="123068"/>
            <a:ext cx="4180609" cy="524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084"/>
          <a:stretch/>
        </p:blipFill>
        <p:spPr>
          <a:xfrm>
            <a:off x="0" y="3505200"/>
            <a:ext cx="9144000" cy="320289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098"/>
            <a:ext cx="9144000" cy="149902"/>
          </a:xfrm>
          <a:prstGeom prst="rect">
            <a:avLst/>
          </a:prstGeom>
        </p:spPr>
      </p:pic>
      <p:sp>
        <p:nvSpPr>
          <p:cNvPr id="3" name="Subtitle 2"/>
          <p:cNvSpPr>
            <a:spLocks noGrp="1"/>
          </p:cNvSpPr>
          <p:nvPr>
            <p:ph type="subTitle" idx="1"/>
          </p:nvPr>
        </p:nvSpPr>
        <p:spPr>
          <a:xfrm>
            <a:off x="1278909" y="5410200"/>
            <a:ext cx="6400800" cy="393510"/>
          </a:xfrm>
          <a:prstGeom prst="rect">
            <a:avLst/>
          </a:prstGeom>
        </p:spPr>
        <p:txBody>
          <a:bodyPr anchor="ct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0486"/>
            <a:ext cx="9144000" cy="2066636"/>
          </a:xfrm>
          <a:prstGeom prst="rect">
            <a:avLst/>
          </a:prstGeom>
        </p:spPr>
      </p:pic>
      <p:sp>
        <p:nvSpPr>
          <p:cNvPr id="14" name="Title 1"/>
          <p:cNvSpPr>
            <a:spLocks noGrp="1"/>
          </p:cNvSpPr>
          <p:nvPr>
            <p:ph type="ctrTitle"/>
          </p:nvPr>
        </p:nvSpPr>
        <p:spPr>
          <a:xfrm>
            <a:off x="152400" y="4724400"/>
            <a:ext cx="8839200" cy="673290"/>
          </a:xfrm>
          <a:prstGeom prst="rect">
            <a:avLst/>
          </a:prstGeom>
        </p:spPr>
        <p:txBody>
          <a:bodyPr anchor="ctr">
            <a:noAutofit/>
          </a:bodyPr>
          <a:lstStyle>
            <a:lvl1pPr algn="ctr">
              <a:defRPr sz="4400" b="1">
                <a:solidFill>
                  <a:schemeClr val="bg1"/>
                </a:solidFill>
              </a:defRPr>
            </a:lvl1pPr>
          </a:lstStyle>
          <a:p>
            <a:r>
              <a:rPr lang="en-US" smtClean="0"/>
              <a:t>Click to edit Master title style</a:t>
            </a:r>
            <a:endParaRPr lang="en-US" dirty="0"/>
          </a:p>
        </p:txBody>
      </p:sp>
      <p:sp>
        <p:nvSpPr>
          <p:cNvPr id="19" name="Text Placeholder 5"/>
          <p:cNvSpPr>
            <a:spLocks noGrp="1"/>
          </p:cNvSpPr>
          <p:nvPr>
            <p:ph type="body" sz="quarter" idx="10" hasCustomPrompt="1"/>
          </p:nvPr>
        </p:nvSpPr>
        <p:spPr>
          <a:xfrm>
            <a:off x="1409700" y="6096000"/>
            <a:ext cx="6324600" cy="381000"/>
          </a:xfrm>
          <a:prstGeom prst="rect">
            <a:avLst/>
          </a:prstGeom>
        </p:spPr>
        <p:txBody>
          <a:bodyPr anchor="ctr"/>
          <a:lstStyle>
            <a:lvl1pPr marL="0" indent="0" algn="ctr">
              <a:buNone/>
              <a:defRPr sz="2000" baseline="0">
                <a:solidFill>
                  <a:schemeClr val="bg1"/>
                </a:solidFill>
              </a:defRPr>
            </a:lvl1pPr>
          </a:lstStyle>
          <a:p>
            <a:pPr lvl="0"/>
            <a:r>
              <a:rPr lang="en-US" dirty="0" smtClean="0"/>
              <a:t>Click to edit division name, date, etc.</a:t>
            </a:r>
            <a:endParaRPr lang="en-CA" dirty="0"/>
          </a:p>
        </p:txBody>
      </p:sp>
    </p:spTree>
    <p:extLst>
      <p:ext uri="{BB962C8B-B14F-4D97-AF65-F5344CB8AC3E}">
        <p14:creationId xmlns:p14="http://schemas.microsoft.com/office/powerpoint/2010/main" val="2175585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Layout">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0512" r="5395"/>
          <a:stretch/>
        </p:blipFill>
        <p:spPr bwMode="auto">
          <a:xfrm>
            <a:off x="0" y="60872"/>
            <a:ext cx="9144000" cy="496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11084"/>
          <a:stretch/>
        </p:blipFill>
        <p:spPr>
          <a:xfrm>
            <a:off x="0" y="3505200"/>
            <a:ext cx="9144000" cy="3202898"/>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708098"/>
            <a:ext cx="9144000" cy="149902"/>
          </a:xfrm>
          <a:prstGeom prst="rect">
            <a:avLst/>
          </a:prstGeom>
        </p:spPr>
      </p:pic>
      <p:sp>
        <p:nvSpPr>
          <p:cNvPr id="3" name="Subtitle 2"/>
          <p:cNvSpPr>
            <a:spLocks noGrp="1"/>
          </p:cNvSpPr>
          <p:nvPr>
            <p:ph type="subTitle" idx="1"/>
          </p:nvPr>
        </p:nvSpPr>
        <p:spPr>
          <a:xfrm>
            <a:off x="1278909" y="5410200"/>
            <a:ext cx="6400800" cy="393510"/>
          </a:xfrm>
          <a:prstGeom prst="rect">
            <a:avLst/>
          </a:prstGeom>
        </p:spPr>
        <p:txBody>
          <a:bodyPr anchor="ct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0486"/>
            <a:ext cx="9144000" cy="2066636"/>
          </a:xfrm>
          <a:prstGeom prst="rect">
            <a:avLst/>
          </a:prstGeom>
        </p:spPr>
      </p:pic>
      <p:sp>
        <p:nvSpPr>
          <p:cNvPr id="14" name="Title 1"/>
          <p:cNvSpPr>
            <a:spLocks noGrp="1"/>
          </p:cNvSpPr>
          <p:nvPr>
            <p:ph type="ctrTitle"/>
          </p:nvPr>
        </p:nvSpPr>
        <p:spPr>
          <a:xfrm>
            <a:off x="152400" y="4724400"/>
            <a:ext cx="8839200" cy="673290"/>
          </a:xfrm>
          <a:prstGeom prst="rect">
            <a:avLst/>
          </a:prstGeom>
        </p:spPr>
        <p:txBody>
          <a:bodyPr anchor="ctr">
            <a:noAutofit/>
          </a:bodyPr>
          <a:lstStyle>
            <a:lvl1pPr algn="ctr">
              <a:defRPr sz="4400" b="1">
                <a:solidFill>
                  <a:schemeClr val="bg1"/>
                </a:solidFill>
              </a:defRPr>
            </a:lvl1pPr>
          </a:lstStyle>
          <a:p>
            <a:r>
              <a:rPr lang="en-US" smtClean="0"/>
              <a:t>Click to edit Master title style</a:t>
            </a:r>
            <a:endParaRPr lang="en-US" dirty="0"/>
          </a:p>
        </p:txBody>
      </p:sp>
      <p:sp>
        <p:nvSpPr>
          <p:cNvPr id="19" name="Text Placeholder 5"/>
          <p:cNvSpPr>
            <a:spLocks noGrp="1"/>
          </p:cNvSpPr>
          <p:nvPr>
            <p:ph type="body" sz="quarter" idx="10" hasCustomPrompt="1"/>
          </p:nvPr>
        </p:nvSpPr>
        <p:spPr>
          <a:xfrm>
            <a:off x="1409700" y="6096000"/>
            <a:ext cx="6324600" cy="381000"/>
          </a:xfrm>
          <a:prstGeom prst="rect">
            <a:avLst/>
          </a:prstGeom>
        </p:spPr>
        <p:txBody>
          <a:bodyPr anchor="ctr"/>
          <a:lstStyle>
            <a:lvl1pPr marL="0" indent="0" algn="ctr">
              <a:buNone/>
              <a:defRPr sz="2000" baseline="0">
                <a:solidFill>
                  <a:schemeClr val="bg1"/>
                </a:solidFill>
              </a:defRPr>
            </a:lvl1pPr>
          </a:lstStyle>
          <a:p>
            <a:pPr lvl="0"/>
            <a:r>
              <a:rPr lang="en-US" dirty="0" smtClean="0"/>
              <a:t>Click to edit division name, date, etc.</a:t>
            </a:r>
            <a:endParaRPr lang="en-CA" dirty="0"/>
          </a:p>
        </p:txBody>
      </p:sp>
    </p:spTree>
    <p:extLst>
      <p:ext uri="{BB962C8B-B14F-4D97-AF65-F5344CB8AC3E}">
        <p14:creationId xmlns:p14="http://schemas.microsoft.com/office/powerpoint/2010/main" val="2501559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3" name="Content Placeholder 2"/>
          <p:cNvSpPr>
            <a:spLocks noGrp="1"/>
          </p:cNvSpPr>
          <p:nvPr>
            <p:ph idx="1"/>
          </p:nvPr>
        </p:nvSpPr>
        <p:spPr>
          <a:xfrm>
            <a:off x="304800" y="1295400"/>
            <a:ext cx="8534400" cy="4953000"/>
          </a:xfrm>
          <a:prstGeom prst="rect">
            <a:avLst/>
          </a:prstGeom>
        </p:spPr>
        <p:txBody>
          <a:bodyPr lIns="0" tIns="0" rIns="0" bIns="0"/>
          <a:lstStyle>
            <a:lvl1pPr marL="0" indent="0" algn="l">
              <a:spcBef>
                <a:spcPts val="800"/>
              </a:spcBef>
              <a:spcAft>
                <a:spcPts val="600"/>
              </a:spcAft>
              <a:buFont typeface="Arial" panose="020B0604020202020204" pitchFamily="34" charset="0"/>
              <a:buNone/>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304800" y="304800"/>
            <a:ext cx="8534400" cy="609600"/>
          </a:xfrm>
          <a:prstGeom prst="rect">
            <a:avLst/>
          </a:prstGeom>
        </p:spPr>
        <p:txBody>
          <a:bodyPr lIns="0" tIns="0" rIns="0" bIns="0" anchor="ctr">
            <a:normAutofit/>
          </a:bodyPr>
          <a:lstStyle>
            <a:lvl1pPr algn="l">
              <a:defRPr sz="4000" b="1">
                <a:solidFill>
                  <a:srgbClr val="2699D5"/>
                </a:solidFill>
                <a:latin typeface="+mj-lt"/>
              </a:defRPr>
            </a:lvl1pPr>
          </a:lstStyle>
          <a:p>
            <a:r>
              <a:rPr lang="en-US" smtClean="0"/>
              <a:t>Click to edit Master title style</a:t>
            </a:r>
            <a:endParaRPr lang="en-CA" dirty="0"/>
          </a:p>
        </p:txBody>
      </p:sp>
      <p:sp>
        <p:nvSpPr>
          <p:cNvPr id="2" name="TextBox 1"/>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b="1" smtClean="0">
                <a:solidFill>
                  <a:srgbClr val="2699D5"/>
                </a:solidFill>
              </a:rPr>
              <a:pPr algn="ctr"/>
              <a:t>‹#›</a:t>
            </a:fld>
            <a:endParaRPr lang="en-CA" sz="2000" b="1" dirty="0" smtClean="0">
              <a:solidFill>
                <a:srgbClr val="2699D5"/>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1109811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P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143000" y="2027237"/>
            <a:ext cx="6858000" cy="1858963"/>
          </a:xfrm>
          <a:prstGeom prst="rect">
            <a:avLst/>
          </a:prstGeom>
        </p:spPr>
        <p:txBody>
          <a:bodyPr anchor="ctr"/>
          <a:lstStyle>
            <a:lvl1pPr algn="ctr">
              <a:defRPr sz="6000" u="none">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21273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3" name="Content Placeholder 2"/>
          <p:cNvSpPr>
            <a:spLocks noGrp="1"/>
          </p:cNvSpPr>
          <p:nvPr>
            <p:ph idx="1"/>
          </p:nvPr>
        </p:nvSpPr>
        <p:spPr>
          <a:xfrm>
            <a:off x="304800" y="1295400"/>
            <a:ext cx="8534400" cy="4953000"/>
          </a:xfrm>
          <a:prstGeom prst="rect">
            <a:avLst/>
          </a:prstGeom>
        </p:spPr>
        <p:txBody>
          <a:bodyPr lIns="0" tIns="0" rIns="0" bIns="0"/>
          <a:lstStyle>
            <a:lvl1pPr marL="0" indent="0" algn="l">
              <a:spcBef>
                <a:spcPts val="800"/>
              </a:spcBef>
              <a:spcAft>
                <a:spcPts val="600"/>
              </a:spcAft>
              <a:buFont typeface="Arial" panose="020B0604020202020204" pitchFamily="34" charset="0"/>
              <a:buNone/>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304800" y="304800"/>
            <a:ext cx="8534400" cy="609600"/>
          </a:xfrm>
          <a:prstGeom prst="rect">
            <a:avLst/>
          </a:prstGeom>
        </p:spPr>
        <p:txBody>
          <a:bodyPr lIns="0" tIns="0" rIns="0" bIns="0" anchor="ctr">
            <a:normAutofit/>
          </a:bodyPr>
          <a:lstStyle>
            <a:lvl1pPr algn="l">
              <a:defRPr sz="4000" b="1">
                <a:solidFill>
                  <a:srgbClr val="2699D5"/>
                </a:solidFill>
                <a:latin typeface="+mj-lt"/>
              </a:defRPr>
            </a:lvl1pPr>
          </a:lstStyle>
          <a:p>
            <a:r>
              <a:rPr lang="en-US" smtClean="0"/>
              <a:t>Click to edit Master title style</a:t>
            </a:r>
            <a:endParaRPr lang="en-CA" dirty="0"/>
          </a:p>
        </p:txBody>
      </p:sp>
      <p:sp>
        <p:nvSpPr>
          <p:cNvPr id="2" name="TextBox 1"/>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b="1" smtClean="0">
                <a:solidFill>
                  <a:srgbClr val="2699D5"/>
                </a:solidFill>
              </a:rPr>
              <a:pPr algn="ctr"/>
              <a:t>‹#›</a:t>
            </a:fld>
            <a:endParaRPr lang="en-CA" sz="2000" b="1" dirty="0" smtClean="0">
              <a:solidFill>
                <a:srgbClr val="2699D5"/>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440920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9" name="Content Placeholder 2"/>
          <p:cNvSpPr>
            <a:spLocks noGrp="1"/>
          </p:cNvSpPr>
          <p:nvPr>
            <p:ph idx="1"/>
          </p:nvPr>
        </p:nvSpPr>
        <p:spPr>
          <a:xfrm>
            <a:off x="4724400" y="1295400"/>
            <a:ext cx="4114800" cy="4953000"/>
          </a:xfrm>
          <a:prstGeom prst="rect">
            <a:avLst/>
          </a:prstGeom>
        </p:spPr>
        <p:txBody>
          <a:bodyPr lIns="0" tIns="0" rIns="0" bIns="0" numCol="1"/>
          <a:lstStyle>
            <a:lvl1pPr marL="0" indent="0" algn="l">
              <a:spcBef>
                <a:spcPts val="800"/>
              </a:spcBef>
              <a:spcAft>
                <a:spcPts val="600"/>
              </a:spcAft>
              <a:buFont typeface="Arial" panose="020B0604020202020204" pitchFamily="34" charset="0"/>
              <a:buNone/>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304800" y="1295400"/>
            <a:ext cx="4114800" cy="4953000"/>
          </a:xfrm>
          <a:prstGeom prst="rect">
            <a:avLst/>
          </a:prstGeom>
        </p:spPr>
        <p:txBody>
          <a:bodyPr lIns="0" tIns="0" rIns="0" bIns="0" numCol="1"/>
          <a:lstStyle>
            <a:lvl1pPr marL="0" indent="0" algn="l">
              <a:spcBef>
                <a:spcPts val="800"/>
              </a:spcBef>
              <a:spcAft>
                <a:spcPts val="600"/>
              </a:spcAft>
              <a:buFont typeface="Arial" panose="020B0604020202020204" pitchFamily="34" charset="0"/>
              <a:buNone/>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17" name="Title 4"/>
          <p:cNvSpPr>
            <a:spLocks noGrp="1"/>
          </p:cNvSpPr>
          <p:nvPr>
            <p:ph type="title"/>
          </p:nvPr>
        </p:nvSpPr>
        <p:spPr>
          <a:xfrm>
            <a:off x="304800" y="304800"/>
            <a:ext cx="8534400" cy="609600"/>
          </a:xfrm>
          <a:prstGeom prst="rect">
            <a:avLst/>
          </a:prstGeom>
        </p:spPr>
        <p:txBody>
          <a:bodyPr lIns="0" tIns="0" rIns="0" bIns="0" anchor="ctr">
            <a:normAutofit/>
          </a:bodyPr>
          <a:lstStyle>
            <a:lvl1pPr algn="l">
              <a:defRPr sz="4000" b="1">
                <a:solidFill>
                  <a:srgbClr val="2699D5"/>
                </a:solidFill>
                <a:latin typeface="+mj-lt"/>
              </a:defRPr>
            </a:lvl1pPr>
          </a:lstStyle>
          <a:p>
            <a:r>
              <a:rPr lang="en-US" smtClean="0"/>
              <a:t>Click to edit Master title style</a:t>
            </a:r>
            <a:endParaRPr lang="en-CA" dirty="0"/>
          </a:p>
        </p:txBody>
      </p:sp>
      <p:sp>
        <p:nvSpPr>
          <p:cNvPr id="18" name="TextBox 17"/>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b="1" smtClean="0">
                <a:solidFill>
                  <a:srgbClr val="2699D5"/>
                </a:solidFill>
              </a:rPr>
              <a:pPr algn="ctr"/>
              <a:t>‹#›</a:t>
            </a:fld>
            <a:endParaRPr lang="en-CA" sz="2000" b="1" dirty="0" smtClean="0">
              <a:solidFill>
                <a:srgbClr val="2699D5"/>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23036755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7B7A5F-86EB-435B-982D-73C803614D5A}"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1168403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mage Page">
    <p:spTree>
      <p:nvGrpSpPr>
        <p:cNvPr id="1" name=""/>
        <p:cNvGrpSpPr/>
        <p:nvPr/>
      </p:nvGrpSpPr>
      <p:grpSpPr>
        <a:xfrm>
          <a:off x="0" y="0"/>
          <a:ext cx="0" cy="0"/>
          <a:chOff x="0" y="0"/>
          <a:chExt cx="0" cy="0"/>
        </a:xfrm>
      </p:grpSpPr>
      <p:sp>
        <p:nvSpPr>
          <p:cNvPr id="9" name="Content Placeholder 2"/>
          <p:cNvSpPr>
            <a:spLocks noGrp="1"/>
          </p:cNvSpPr>
          <p:nvPr>
            <p:ph idx="1"/>
          </p:nvPr>
        </p:nvSpPr>
        <p:spPr>
          <a:xfrm>
            <a:off x="4724400" y="1600200"/>
            <a:ext cx="4114800" cy="4343400"/>
          </a:xfrm>
          <a:prstGeom prst="rect">
            <a:avLst/>
          </a:prstGeom>
        </p:spPr>
        <p:txBody>
          <a:bodyPr lIns="0" tIns="0" rIns="0" bIns="0" numCol="1"/>
          <a:lstStyle>
            <a:lvl1pPr marL="342900" indent="-342900" algn="l">
              <a:spcBef>
                <a:spcPts val="800"/>
              </a:spcBef>
              <a:spcAft>
                <a:spcPts val="600"/>
              </a:spcAft>
              <a:buFont typeface="Arial" panose="020B0604020202020204" pitchFamily="34" charset="0"/>
              <a:buChar char="•"/>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4"/>
          <p:cNvSpPr>
            <a:spLocks noGrp="1"/>
          </p:cNvSpPr>
          <p:nvPr>
            <p:ph type="title"/>
          </p:nvPr>
        </p:nvSpPr>
        <p:spPr>
          <a:xfrm>
            <a:off x="304800" y="457200"/>
            <a:ext cx="8534400" cy="609600"/>
          </a:xfrm>
          <a:prstGeom prst="rect">
            <a:avLst/>
          </a:prstGeom>
        </p:spPr>
        <p:txBody>
          <a:bodyPr lIns="0" tIns="0" rIns="0" bIns="0" anchor="ctr">
            <a:normAutofit/>
          </a:bodyPr>
          <a:lstStyle>
            <a:lvl1pPr algn="l">
              <a:defRPr sz="4000" b="0">
                <a:solidFill>
                  <a:srgbClr val="2699D5"/>
                </a:solidFill>
              </a:defRPr>
            </a:lvl1pPr>
          </a:lstStyle>
          <a:p>
            <a:r>
              <a:rPr lang="en-US" smtClean="0"/>
              <a:t>Click to edit Master title style</a:t>
            </a:r>
            <a:endParaRPr lang="en-CA" dirty="0"/>
          </a:p>
        </p:txBody>
      </p:sp>
      <p:sp>
        <p:nvSpPr>
          <p:cNvPr id="13" name="Content Placeholder 2"/>
          <p:cNvSpPr>
            <a:spLocks noGrp="1"/>
          </p:cNvSpPr>
          <p:nvPr>
            <p:ph idx="10"/>
          </p:nvPr>
        </p:nvSpPr>
        <p:spPr>
          <a:xfrm>
            <a:off x="304800" y="1600200"/>
            <a:ext cx="4114800" cy="4343400"/>
          </a:xfrm>
          <a:prstGeom prst="rect">
            <a:avLst/>
          </a:prstGeom>
        </p:spPr>
        <p:txBody>
          <a:bodyPr lIns="0" tIns="0" rIns="0" bIns="0" numCol="1"/>
          <a:lstStyle>
            <a:lvl1pPr marL="342900" indent="-342900" algn="l">
              <a:spcBef>
                <a:spcPts val="800"/>
              </a:spcBef>
              <a:spcAft>
                <a:spcPts val="600"/>
              </a:spcAft>
              <a:buFont typeface="Arial" panose="020B0604020202020204" pitchFamily="34" charset="0"/>
              <a:buChar char="•"/>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Box 13"/>
          <p:cNvSpPr txBox="1"/>
          <p:nvPr userDrawn="1"/>
        </p:nvSpPr>
        <p:spPr>
          <a:xfrm>
            <a:off x="8229600" y="6381690"/>
            <a:ext cx="838200" cy="400110"/>
          </a:xfrm>
          <a:prstGeom prst="rect">
            <a:avLst/>
          </a:prstGeom>
        </p:spPr>
        <p:txBody>
          <a:bodyPr wrap="square" rtlCol="0">
            <a:spAutoFit/>
          </a:bodyPr>
          <a:lstStyle/>
          <a:p>
            <a:pPr algn="r"/>
            <a:fld id="{14770F3B-02C3-4F76-92E5-F151075DEE0E}" type="slidenum">
              <a:rPr lang="en-CA" sz="2000" smtClean="0">
                <a:solidFill>
                  <a:srgbClr val="FFFFFF"/>
                </a:solidFill>
              </a:rPr>
              <a:pPr algn="r"/>
              <a:t>‹#›</a:t>
            </a:fld>
            <a:endParaRPr lang="en-CA" sz="2000" dirty="0" smtClean="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8" name="TextBox 7"/>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b="1" smtClean="0">
                <a:solidFill>
                  <a:srgbClr val="2699D5"/>
                </a:solidFill>
              </a:rPr>
              <a:pPr algn="ctr"/>
              <a:t>‹#›</a:t>
            </a:fld>
            <a:endParaRPr lang="en-CA" sz="2000" b="1" dirty="0" smtClean="0">
              <a:solidFill>
                <a:srgbClr val="2699D5"/>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51631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4343400"/>
          </a:xfrm>
          <a:prstGeom prst="rect">
            <a:avLst/>
          </a:prstGeom>
        </p:spPr>
        <p:txBody>
          <a:bodyPr lIns="0" tIns="0" rIns="0" bIns="0"/>
          <a:lstStyle>
            <a:lvl1pPr marL="342900" indent="-342900" algn="l">
              <a:spcBef>
                <a:spcPts val="800"/>
              </a:spcBef>
              <a:spcAft>
                <a:spcPts val="600"/>
              </a:spcAft>
              <a:buFont typeface="Arial" panose="020B0604020202020204" pitchFamily="34" charset="0"/>
              <a:buChar char="•"/>
              <a:defRPr sz="2400" b="1">
                <a:solidFill>
                  <a:schemeClr val="tx1">
                    <a:lumMod val="75000"/>
                    <a:lumOff val="25000"/>
                  </a:schemeClr>
                </a:solidFill>
              </a:defRPr>
            </a:lvl1pPr>
            <a:lvl2pPr algn="l">
              <a:spcBef>
                <a:spcPts val="600"/>
              </a:spcBef>
              <a:defRPr sz="2400">
                <a:solidFill>
                  <a:schemeClr val="tx1">
                    <a:lumMod val="75000"/>
                    <a:lumOff val="25000"/>
                  </a:schemeClr>
                </a:solidFill>
              </a:defRPr>
            </a:lvl2pPr>
            <a:lvl3pPr algn="l">
              <a:defRPr sz="2000">
                <a:solidFill>
                  <a:schemeClr val="tx1">
                    <a:lumMod val="75000"/>
                    <a:lumOff val="25000"/>
                  </a:schemeClr>
                </a:solidFill>
              </a:defRPr>
            </a:lvl3pPr>
            <a:lvl4pPr algn="l">
              <a:defRPr sz="1800">
                <a:solidFill>
                  <a:schemeClr val="tx1">
                    <a:lumMod val="75000"/>
                    <a:lumOff val="25000"/>
                  </a:schemeClr>
                </a:solidFill>
              </a:defRPr>
            </a:lvl4pPr>
            <a:lvl5pPr algn="l">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4"/>
          <p:cNvSpPr>
            <a:spLocks noGrp="1"/>
          </p:cNvSpPr>
          <p:nvPr>
            <p:ph type="title"/>
          </p:nvPr>
        </p:nvSpPr>
        <p:spPr>
          <a:xfrm>
            <a:off x="304800" y="457200"/>
            <a:ext cx="8534400" cy="609600"/>
          </a:xfrm>
          <a:prstGeom prst="rect">
            <a:avLst/>
          </a:prstGeom>
        </p:spPr>
        <p:txBody>
          <a:bodyPr lIns="0" tIns="0" rIns="0" bIns="0" anchor="ctr">
            <a:normAutofit/>
          </a:bodyPr>
          <a:lstStyle>
            <a:lvl1pPr algn="l">
              <a:defRPr sz="4000" b="0">
                <a:solidFill>
                  <a:srgbClr val="2699D5"/>
                </a:solidFill>
              </a:defRPr>
            </a:lvl1pPr>
          </a:lstStyle>
          <a:p>
            <a:r>
              <a:rPr lang="en-US" dirty="0" smtClean="0"/>
              <a:t>Click to edit Master title style</a:t>
            </a:r>
            <a:endParaRPr lang="en-CA" dirty="0"/>
          </a:p>
        </p:txBody>
      </p:sp>
      <p:sp>
        <p:nvSpPr>
          <p:cNvPr id="2" name="TextBox 1"/>
          <p:cNvSpPr txBox="1"/>
          <p:nvPr userDrawn="1"/>
        </p:nvSpPr>
        <p:spPr>
          <a:xfrm>
            <a:off x="8229600" y="6381690"/>
            <a:ext cx="838200" cy="400110"/>
          </a:xfrm>
          <a:prstGeom prst="rect">
            <a:avLst/>
          </a:prstGeom>
        </p:spPr>
        <p:txBody>
          <a:bodyPr wrap="square" rtlCol="0">
            <a:spAutoFit/>
          </a:bodyPr>
          <a:lstStyle/>
          <a:p>
            <a:pPr algn="r"/>
            <a:fld id="{14770F3B-02C3-4F76-92E5-F151075DEE0E}" type="slidenum">
              <a:rPr lang="en-CA" sz="2000" smtClean="0">
                <a:solidFill>
                  <a:srgbClr val="FFFFFF"/>
                </a:solidFill>
              </a:rPr>
              <a:pPr algn="r"/>
              <a:t>‹#›</a:t>
            </a:fld>
            <a:endParaRPr lang="en-CA" sz="2000" dirty="0" smtClean="0">
              <a:solidFill>
                <a:srgbClr val="FFFFFF"/>
              </a:solidFill>
            </a:endParaRPr>
          </a:p>
        </p:txBody>
      </p:sp>
      <p:cxnSp>
        <p:nvCxnSpPr>
          <p:cNvPr id="8" name="Straight Connector 7"/>
          <p:cNvCxnSpPr/>
          <p:nvPr userDrawn="1"/>
        </p:nvCxnSpPr>
        <p:spPr>
          <a:xfrm>
            <a:off x="0" y="1371600"/>
            <a:ext cx="9144000" cy="0"/>
          </a:xfrm>
          <a:prstGeom prst="line">
            <a:avLst/>
          </a:prstGeom>
          <a:ln w="28575">
            <a:solidFill>
              <a:srgbClr val="2699D5"/>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28"/>
            <a:ext cx="9144000" cy="1108364"/>
          </a:xfrm>
          <a:prstGeom prst="rect">
            <a:avLst/>
          </a:prstGeom>
        </p:spPr>
      </p:pic>
      <p:sp>
        <p:nvSpPr>
          <p:cNvPr id="9" name="TextBox 8"/>
          <p:cNvSpPr txBox="1"/>
          <p:nvPr userDrawn="1"/>
        </p:nvSpPr>
        <p:spPr>
          <a:xfrm>
            <a:off x="8534400" y="6477000"/>
            <a:ext cx="609600" cy="369332"/>
          </a:xfrm>
          <a:prstGeom prst="rect">
            <a:avLst/>
          </a:prstGeom>
        </p:spPr>
        <p:txBody>
          <a:bodyPr wrap="square" rtlCol="0">
            <a:spAutoFit/>
          </a:bodyPr>
          <a:lstStyle/>
          <a:p>
            <a:pPr algn="ctr"/>
            <a:fld id="{14770F3B-02C3-4F76-92E5-F151075DEE0E}" type="slidenum">
              <a:rPr lang="en-CA" b="1" smtClean="0">
                <a:solidFill>
                  <a:srgbClr val="2699D5"/>
                </a:solidFill>
              </a:rPr>
              <a:pPr algn="ctr"/>
              <a:t>‹#›</a:t>
            </a:fld>
            <a:endParaRPr lang="en-CA" sz="2000" b="1" dirty="0" smtClean="0">
              <a:solidFill>
                <a:srgbClr val="2699D5"/>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503826"/>
            <a:ext cx="8648700" cy="354174"/>
          </a:xfrm>
          <a:prstGeom prst="rect">
            <a:avLst/>
          </a:prstGeom>
        </p:spPr>
      </p:pic>
    </p:spTree>
    <p:extLst>
      <p:ext uri="{BB962C8B-B14F-4D97-AF65-F5344CB8AC3E}">
        <p14:creationId xmlns:p14="http://schemas.microsoft.com/office/powerpoint/2010/main" val="2755694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B7A5F-86EB-435B-982D-73C803614D5A}" type="datetimeFigureOut">
              <a:rPr lang="en-US" smtClean="0"/>
              <a:t>7/23/2017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1388144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7B7A5F-86EB-435B-982D-73C803614D5A}"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660742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7B7A5F-86EB-435B-982D-73C803614D5A}" type="datetimeFigureOut">
              <a:rPr lang="en-US" smtClean="0"/>
              <a:t>7/23/2017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2011781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7B7A5F-86EB-435B-982D-73C803614D5A}" type="datetimeFigureOut">
              <a:rPr lang="en-US" smtClean="0"/>
              <a:t>7/23/2017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37567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7B7A5F-86EB-435B-982D-73C803614D5A}" type="datetimeFigureOut">
              <a:rPr lang="en-US" smtClean="0"/>
              <a:t>7/23/2017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273730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B7A5F-86EB-435B-982D-73C803614D5A}"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3020922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7B7A5F-86EB-435B-982D-73C803614D5A}" type="datetimeFigureOut">
              <a:rPr lang="en-US" smtClean="0"/>
              <a:t>7/23/2017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FA30DB-0FAA-42BE-A5B3-6AA7A90B4E22}" type="slidenum">
              <a:rPr lang="en-US" smtClean="0"/>
              <a:t>‹#›</a:t>
            </a:fld>
            <a:endParaRPr lang="en-US"/>
          </a:p>
        </p:txBody>
      </p:sp>
    </p:spTree>
    <p:extLst>
      <p:ext uri="{BB962C8B-B14F-4D97-AF65-F5344CB8AC3E}">
        <p14:creationId xmlns:p14="http://schemas.microsoft.com/office/powerpoint/2010/main" val="242194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B7A5F-86EB-435B-982D-73C803614D5A}" type="datetimeFigureOut">
              <a:rPr lang="en-US" smtClean="0"/>
              <a:t>7/23/2017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A30DB-0FAA-42BE-A5B3-6AA7A90B4E22}" type="slidenum">
              <a:rPr lang="en-US" smtClean="0"/>
              <a:t>‹#›</a:t>
            </a:fld>
            <a:endParaRPr lang="en-US"/>
          </a:p>
        </p:txBody>
      </p:sp>
    </p:spTree>
    <p:extLst>
      <p:ext uri="{BB962C8B-B14F-4D97-AF65-F5344CB8AC3E}">
        <p14:creationId xmlns:p14="http://schemas.microsoft.com/office/powerpoint/2010/main" val="2008084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51564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spcBef>
          <a:spcPct val="0"/>
        </a:spcBef>
        <a:buNone/>
        <a:defRPr sz="4400" b="1" kern="1200">
          <a:solidFill>
            <a:srgbClr val="2699D5"/>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chart" Target="../charts/chart1.xml"/><Relationship Id="rId5" Type="http://schemas.microsoft.com/office/2007/relationships/hdphoto" Target="../media/hdphoto1.wdp"/><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sz="2800" dirty="0" smtClean="0"/>
              <a:t/>
            </a:r>
            <a:br>
              <a:rPr lang="en-CA" sz="2800" dirty="0" smtClean="0"/>
            </a:br>
            <a:r>
              <a:rPr lang="en-CA" sz="2800" dirty="0"/>
              <a:t/>
            </a:r>
            <a:br>
              <a:rPr lang="en-CA" sz="2800" dirty="0"/>
            </a:br>
            <a:r>
              <a:rPr lang="en-CA" sz="2800" dirty="0" smtClean="0"/>
              <a:t>REMOTE ENERGY SOLUTIONS </a:t>
            </a:r>
            <a:br>
              <a:rPr lang="en-CA" sz="2800" dirty="0" smtClean="0"/>
            </a:br>
            <a:r>
              <a:rPr lang="en-CA" sz="2800" dirty="0" smtClean="0"/>
              <a:t>Hon. Wally Schumann</a:t>
            </a:r>
            <a:br>
              <a:rPr lang="en-CA" sz="2800" dirty="0" smtClean="0"/>
            </a:br>
            <a:r>
              <a:rPr lang="en-CA" sz="2800" dirty="0" smtClean="0"/>
              <a:t>Minister of Infrastructure</a:t>
            </a:r>
            <a:br>
              <a:rPr lang="en-CA" sz="2800" dirty="0" smtClean="0"/>
            </a:br>
            <a:endParaRPr lang="en-US" sz="2800" dirty="0"/>
          </a:p>
        </p:txBody>
      </p:sp>
      <p:sp>
        <p:nvSpPr>
          <p:cNvPr id="4" name="Text Placeholder 3"/>
          <p:cNvSpPr>
            <a:spLocks noGrp="1"/>
          </p:cNvSpPr>
          <p:nvPr>
            <p:ph type="body" sz="quarter" idx="10"/>
          </p:nvPr>
        </p:nvSpPr>
        <p:spPr/>
        <p:txBody>
          <a:bodyPr>
            <a:normAutofit lnSpcReduction="10000"/>
          </a:bodyPr>
          <a:lstStyle/>
          <a:p>
            <a:r>
              <a:rPr lang="en-US" dirty="0" smtClean="0"/>
              <a:t>Government of the Northwest Territories</a:t>
            </a:r>
            <a:endParaRPr lang="en-US" dirty="0"/>
          </a:p>
        </p:txBody>
      </p:sp>
      <p:sp>
        <p:nvSpPr>
          <p:cNvPr id="5" name="TextBox 4"/>
          <p:cNvSpPr txBox="1"/>
          <p:nvPr/>
        </p:nvSpPr>
        <p:spPr>
          <a:xfrm>
            <a:off x="4343400" y="2057400"/>
            <a:ext cx="4800600" cy="1200329"/>
          </a:xfrm>
          <a:prstGeom prst="rect">
            <a:avLst/>
          </a:prstGeom>
          <a:noFill/>
        </p:spPr>
        <p:txBody>
          <a:bodyPr wrap="square" rtlCol="0">
            <a:spAutoFit/>
          </a:bodyPr>
          <a:lstStyle/>
          <a:p>
            <a:pPr algn="ctr"/>
            <a:r>
              <a:rPr lang="en-US" sz="2400" i="1" dirty="0" smtClean="0"/>
              <a:t>Pacific North West Economic Region Summit - July 24-27, 2017</a:t>
            </a:r>
          </a:p>
          <a:p>
            <a:pPr algn="ctr"/>
            <a:r>
              <a:rPr lang="en-US" sz="2400" i="1" dirty="0" smtClean="0"/>
              <a:t>Portland Oregon</a:t>
            </a:r>
            <a:endParaRPr lang="en-US" sz="2400" i="1" dirty="0"/>
          </a:p>
        </p:txBody>
      </p:sp>
    </p:spTree>
    <p:extLst>
      <p:ext uri="{BB962C8B-B14F-4D97-AF65-F5344CB8AC3E}">
        <p14:creationId xmlns:p14="http://schemas.microsoft.com/office/powerpoint/2010/main" val="30172874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2030 NWT Energy &amp; Climate Change Strategy</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428486"/>
            <a:ext cx="2290837" cy="296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52400" y="1454990"/>
            <a:ext cx="4419600" cy="4330416"/>
          </a:xfrm>
          <a:prstGeom prst="rect">
            <a:avLst/>
          </a:prstGeom>
        </p:spPr>
        <p:txBody>
          <a:bodyPr wrap="square">
            <a:spAutoFit/>
          </a:bodyPr>
          <a:lstStyle/>
          <a:p>
            <a:pPr marR="0" lvl="0">
              <a:lnSpc>
                <a:spcPct val="115000"/>
              </a:lnSpc>
              <a:spcBef>
                <a:spcPts val="0"/>
              </a:spcBef>
              <a:spcAft>
                <a:spcPts val="1000"/>
              </a:spcAft>
            </a:pPr>
            <a:r>
              <a:rPr lang="en-US" sz="2800" b="1" dirty="0" smtClean="0">
                <a:ea typeface="Calibri"/>
                <a:cs typeface="Times New Roman"/>
              </a:rPr>
              <a:t>2030 Energy Strategy </a:t>
            </a:r>
          </a:p>
          <a:p>
            <a:pPr marR="0" lvl="0">
              <a:lnSpc>
                <a:spcPct val="115000"/>
              </a:lnSpc>
              <a:spcBef>
                <a:spcPts val="0"/>
              </a:spcBef>
              <a:spcAft>
                <a:spcPts val="1000"/>
              </a:spcAft>
            </a:pPr>
            <a:r>
              <a:rPr lang="en-US" sz="2400" b="1" dirty="0" smtClean="0">
                <a:ea typeface="Calibri"/>
                <a:cs typeface="Times New Roman"/>
              </a:rPr>
              <a:t>GHG Emission targets</a:t>
            </a:r>
          </a:p>
          <a:p>
            <a:pPr marL="800100" lvl="1" indent="-342900">
              <a:lnSpc>
                <a:spcPct val="115000"/>
              </a:lnSpc>
              <a:spcAft>
                <a:spcPts val="1000"/>
              </a:spcAft>
              <a:buFont typeface="Arial" pitchFamily="34" charset="0"/>
              <a:buChar char="•"/>
            </a:pPr>
            <a:r>
              <a:rPr lang="en-US" sz="2400" b="1" dirty="0" smtClean="0">
                <a:ea typeface="Calibri"/>
                <a:cs typeface="Times New Roman"/>
              </a:rPr>
              <a:t>Heating</a:t>
            </a:r>
          </a:p>
          <a:p>
            <a:pPr marL="800100" lvl="1" indent="-342900">
              <a:lnSpc>
                <a:spcPct val="115000"/>
              </a:lnSpc>
              <a:spcAft>
                <a:spcPts val="1000"/>
              </a:spcAft>
              <a:buFont typeface="Arial" pitchFamily="34" charset="0"/>
              <a:buChar char="•"/>
            </a:pPr>
            <a:r>
              <a:rPr lang="en-US" sz="2400" b="1" dirty="0" smtClean="0">
                <a:ea typeface="Calibri"/>
                <a:cs typeface="Times New Roman"/>
              </a:rPr>
              <a:t>Transportation</a:t>
            </a:r>
          </a:p>
          <a:p>
            <a:pPr marL="800100" lvl="1" indent="-342900">
              <a:lnSpc>
                <a:spcPct val="115000"/>
              </a:lnSpc>
              <a:spcAft>
                <a:spcPts val="1000"/>
              </a:spcAft>
              <a:buFont typeface="Arial" pitchFamily="34" charset="0"/>
              <a:buChar char="•"/>
            </a:pPr>
            <a:r>
              <a:rPr lang="en-US" sz="2400" b="1" dirty="0" smtClean="0">
                <a:ea typeface="Calibri"/>
                <a:cs typeface="Times New Roman"/>
              </a:rPr>
              <a:t>Energy Efficiency</a:t>
            </a:r>
          </a:p>
          <a:p>
            <a:pPr marL="800100" lvl="1" indent="-342900">
              <a:lnSpc>
                <a:spcPct val="115000"/>
              </a:lnSpc>
              <a:spcAft>
                <a:spcPts val="1000"/>
              </a:spcAft>
              <a:buFont typeface="Arial" pitchFamily="34" charset="0"/>
              <a:buChar char="•"/>
            </a:pPr>
            <a:r>
              <a:rPr lang="en-US" sz="2400" b="1" dirty="0" smtClean="0">
                <a:ea typeface="Calibri"/>
                <a:cs typeface="Times New Roman"/>
              </a:rPr>
              <a:t>Electricity</a:t>
            </a:r>
          </a:p>
          <a:p>
            <a:pPr>
              <a:lnSpc>
                <a:spcPct val="115000"/>
              </a:lnSpc>
              <a:spcAft>
                <a:spcPts val="1000"/>
              </a:spcAft>
            </a:pPr>
            <a:r>
              <a:rPr lang="en-US" sz="2400" b="1" dirty="0" smtClean="0">
                <a:ea typeface="Calibri"/>
                <a:cs typeface="Times New Roman"/>
              </a:rPr>
              <a:t>Climate Change Adaptation &amp; Mitigation Plan</a:t>
            </a:r>
            <a:endParaRPr lang="en-US" sz="2400" b="1" dirty="0">
              <a:ea typeface="Calibri"/>
              <a:cs typeface="Times New Roman"/>
            </a:endParaRP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429000"/>
            <a:ext cx="2292655" cy="2964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6515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65" r="1408"/>
          <a:stretch/>
        </p:blipFill>
        <p:spPr bwMode="auto">
          <a:xfrm>
            <a:off x="530395" y="0"/>
            <a:ext cx="8074861" cy="6814665"/>
          </a:xfrm>
          <a:prstGeom prst="roundRect">
            <a:avLst>
              <a:gd name="adj" fmla="val 8594"/>
            </a:avLst>
          </a:prstGeom>
          <a:solidFill>
            <a:srgbClr val="FFFFFF">
              <a:shade val="85000"/>
            </a:srgbClr>
          </a:solidFill>
          <a:ln>
            <a:noFill/>
          </a:ln>
          <a:effectLst>
            <a:outerShdw dist="35921" dir="2700000" algn="ctr" rotWithShape="0">
              <a:schemeClr val="bg2"/>
            </a:outerShdw>
            <a:reflection blurRad="12700" endPos="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97133" y="152400"/>
            <a:ext cx="3810000" cy="769441"/>
          </a:xfrm>
          <a:prstGeom prst="rect">
            <a:avLst/>
          </a:prstGeom>
          <a:noFill/>
        </p:spPr>
        <p:txBody>
          <a:bodyPr wrap="square" rtlCol="0">
            <a:spAutoFit/>
          </a:bodyPr>
          <a:lstStyle/>
          <a:p>
            <a:r>
              <a:rPr lang="en-US" sz="4400" dirty="0" smtClean="0">
                <a:solidFill>
                  <a:schemeClr val="bg1"/>
                </a:solidFill>
              </a:rPr>
              <a:t>THANK</a:t>
            </a:r>
            <a:r>
              <a:rPr lang="en-US" sz="4400" dirty="0" smtClean="0"/>
              <a:t> </a:t>
            </a:r>
            <a:r>
              <a:rPr lang="en-US" sz="4400" dirty="0" smtClean="0">
                <a:solidFill>
                  <a:schemeClr val="bg1"/>
                </a:solidFill>
              </a:rPr>
              <a:t>YOU!</a:t>
            </a:r>
            <a:endParaRPr lang="en-US" sz="4400" dirty="0">
              <a:solidFill>
                <a:schemeClr val="bg1"/>
              </a:solidFill>
            </a:endParaRPr>
          </a:p>
        </p:txBody>
      </p:sp>
    </p:spTree>
    <p:extLst>
      <p:ext uri="{BB962C8B-B14F-4D97-AF65-F5344CB8AC3E}">
        <p14:creationId xmlns:p14="http://schemas.microsoft.com/office/powerpoint/2010/main" val="732045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399" y="1600200"/>
            <a:ext cx="3119043" cy="4419600"/>
          </a:xfrm>
        </p:spPr>
        <p:txBody>
          <a:bodyPr>
            <a:normAutofit lnSpcReduction="10000"/>
          </a:bodyPr>
          <a:lstStyle/>
          <a:p>
            <a:r>
              <a:rPr lang="en-US" sz="2800" dirty="0" smtClean="0"/>
              <a:t>NWT overview</a:t>
            </a:r>
          </a:p>
          <a:p>
            <a:r>
              <a:rPr lang="en-US" sz="2800" dirty="0" smtClean="0"/>
              <a:t>NWT access </a:t>
            </a:r>
            <a:r>
              <a:rPr lang="en-US" sz="2800" dirty="0"/>
              <a:t>c</a:t>
            </a:r>
            <a:r>
              <a:rPr lang="en-US" sz="2800" dirty="0" smtClean="0"/>
              <a:t>hallenges</a:t>
            </a:r>
          </a:p>
          <a:p>
            <a:r>
              <a:rPr lang="en-US" sz="2800" dirty="0" smtClean="0"/>
              <a:t>Reducing </a:t>
            </a:r>
            <a:r>
              <a:rPr lang="en-US" sz="2800" dirty="0"/>
              <a:t>d</a:t>
            </a:r>
            <a:r>
              <a:rPr lang="en-US" sz="2800" dirty="0" smtClean="0"/>
              <a:t>iesel reliance</a:t>
            </a:r>
          </a:p>
          <a:p>
            <a:r>
              <a:rPr lang="en-US" sz="2800" dirty="0" smtClean="0"/>
              <a:t>Energy Strategy &amp; Climate Change Strategic Framework</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Outline</a:t>
            </a:r>
            <a:endParaRPr lang="en-US"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65" r="1408"/>
          <a:stretch/>
        </p:blipFill>
        <p:spPr bwMode="auto">
          <a:xfrm>
            <a:off x="3271443" y="1447800"/>
            <a:ext cx="5868928" cy="4953000"/>
          </a:xfrm>
          <a:prstGeom prst="roundRect">
            <a:avLst>
              <a:gd name="adj" fmla="val 8594"/>
            </a:avLst>
          </a:prstGeom>
          <a:solidFill>
            <a:srgbClr val="FFFFFF">
              <a:shade val="85000"/>
            </a:srgbClr>
          </a:solidFill>
          <a:ln>
            <a:noFill/>
          </a:ln>
          <a:effectLst>
            <a:outerShdw dist="35921" dir="2700000" algn="ctr" rotWithShape="0">
              <a:schemeClr val="bg2"/>
            </a:outerShdw>
            <a:reflection blurRad="12700" endPos="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8055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86200" y="1711146"/>
            <a:ext cx="5410200" cy="4343400"/>
          </a:xfrm>
        </p:spPr>
        <p:txBody>
          <a:bodyPr>
            <a:normAutofit lnSpcReduction="10000"/>
          </a:bodyPr>
          <a:lstStyle/>
          <a:p>
            <a:r>
              <a:rPr lang="en-US" sz="2800" b="0" dirty="0" smtClean="0">
                <a:solidFill>
                  <a:schemeClr val="tx1"/>
                </a:solidFill>
              </a:rPr>
              <a:t>44,000 </a:t>
            </a:r>
            <a:r>
              <a:rPr lang="en-US" sz="2800" b="0" dirty="0">
                <a:solidFill>
                  <a:schemeClr val="tx1"/>
                </a:solidFill>
              </a:rPr>
              <a:t>residents </a:t>
            </a:r>
          </a:p>
          <a:p>
            <a:r>
              <a:rPr lang="en-US" sz="2800" b="0" dirty="0" smtClean="0">
                <a:solidFill>
                  <a:schemeClr val="tx1"/>
                </a:solidFill>
              </a:rPr>
              <a:t>33 </a:t>
            </a:r>
            <a:r>
              <a:rPr lang="en-US" sz="2800" b="0" dirty="0">
                <a:solidFill>
                  <a:schemeClr val="tx1"/>
                </a:solidFill>
              </a:rPr>
              <a:t>communities </a:t>
            </a:r>
            <a:endParaRPr lang="en-US" sz="2800" b="0" dirty="0" smtClean="0">
              <a:solidFill>
                <a:schemeClr val="tx1"/>
              </a:solidFill>
            </a:endParaRPr>
          </a:p>
          <a:p>
            <a:r>
              <a:rPr lang="en-US" sz="2800" b="0" dirty="0">
                <a:solidFill>
                  <a:schemeClr val="tx1"/>
                </a:solidFill>
              </a:rPr>
              <a:t>few roads, transmission </a:t>
            </a:r>
            <a:r>
              <a:rPr lang="en-US" sz="2800" b="0" dirty="0" smtClean="0">
                <a:solidFill>
                  <a:schemeClr val="tx1"/>
                </a:solidFill>
              </a:rPr>
              <a:t>lines</a:t>
            </a:r>
          </a:p>
          <a:p>
            <a:r>
              <a:rPr lang="en-US" sz="2800" b="0" dirty="0" smtClean="0">
                <a:solidFill>
                  <a:schemeClr val="tx1"/>
                </a:solidFill>
              </a:rPr>
              <a:t>Resource driven economy</a:t>
            </a:r>
            <a:endParaRPr lang="en-US" sz="2800" b="0" dirty="0">
              <a:solidFill>
                <a:schemeClr val="tx1"/>
              </a:solidFill>
            </a:endParaRPr>
          </a:p>
          <a:p>
            <a:r>
              <a:rPr lang="en-US" sz="2800" b="0" dirty="0" smtClean="0">
                <a:solidFill>
                  <a:schemeClr val="tx1"/>
                </a:solidFill>
              </a:rPr>
              <a:t>8 hydro power communities</a:t>
            </a:r>
            <a:endParaRPr lang="en-US" sz="2800" b="0" dirty="0">
              <a:solidFill>
                <a:schemeClr val="tx1"/>
              </a:solidFill>
            </a:endParaRPr>
          </a:p>
          <a:p>
            <a:r>
              <a:rPr lang="en-US" sz="2800" b="0" dirty="0" smtClean="0">
                <a:solidFill>
                  <a:schemeClr val="tx1"/>
                </a:solidFill>
              </a:rPr>
              <a:t>25 off-grid (diesel) communities</a:t>
            </a:r>
            <a:endParaRPr lang="en-US" sz="2800" b="0" dirty="0">
              <a:solidFill>
                <a:schemeClr val="tx1"/>
              </a:solidFill>
            </a:endParaRPr>
          </a:p>
          <a:p>
            <a:r>
              <a:rPr lang="en-US" sz="2800" b="0" dirty="0" smtClean="0">
                <a:solidFill>
                  <a:schemeClr val="tx1"/>
                </a:solidFill>
              </a:rPr>
              <a:t>Heating from fossil fuels / biomass (wood pellets / cord wood)</a:t>
            </a:r>
          </a:p>
          <a:p>
            <a:pPr marL="0" indent="0">
              <a:buNone/>
            </a:pPr>
            <a:endParaRPr lang="en-US" b="0" dirty="0">
              <a:solidFill>
                <a:schemeClr val="tx1"/>
              </a:solidFill>
            </a:endParaRPr>
          </a:p>
          <a:p>
            <a:endParaRPr lang="en-US" dirty="0"/>
          </a:p>
        </p:txBody>
      </p:sp>
      <p:sp>
        <p:nvSpPr>
          <p:cNvPr id="3" name="Title 2"/>
          <p:cNvSpPr>
            <a:spLocks noGrp="1"/>
          </p:cNvSpPr>
          <p:nvPr>
            <p:ph type="title"/>
          </p:nvPr>
        </p:nvSpPr>
        <p:spPr/>
        <p:txBody>
          <a:bodyPr/>
          <a:lstStyle/>
          <a:p>
            <a:r>
              <a:rPr lang="en-US" dirty="0" smtClean="0"/>
              <a:t>NWT Overview</a:t>
            </a:r>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4" y="1371599"/>
            <a:ext cx="3730256" cy="4682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3828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111"/>
          <a:stretch/>
        </p:blipFill>
        <p:spPr bwMode="auto">
          <a:xfrm>
            <a:off x="3200401" y="15854"/>
            <a:ext cx="5932714" cy="684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normAutofit/>
          </a:bodyPr>
          <a:lstStyle/>
          <a:p>
            <a:r>
              <a:rPr lang="en-US" dirty="0" smtClean="0"/>
              <a:t>NWT Access</a:t>
            </a:r>
            <a:endParaRPr lang="en-US" dirty="0"/>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6996" t="26126" r="-1"/>
          <a:stretch/>
        </p:blipFill>
        <p:spPr bwMode="auto">
          <a:xfrm>
            <a:off x="72571" y="1143000"/>
            <a:ext cx="3056616" cy="206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andrew_stewart\AppData\Roaming\OpenText\OTEdit\EC_content_server\c45644882\ALG_32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71" y="3288157"/>
            <a:ext cx="3056616" cy="20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760" r="80771"/>
          <a:stretch/>
        </p:blipFill>
        <p:spPr bwMode="auto">
          <a:xfrm>
            <a:off x="6888262" y="2175664"/>
            <a:ext cx="2251479" cy="111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3833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NWT Resource Economy</a:t>
            </a:r>
            <a:endParaRPr lang="en-US" dirty="0"/>
          </a:p>
        </p:txBody>
      </p:sp>
      <p:sp>
        <p:nvSpPr>
          <p:cNvPr id="4" name="Content Placeholder 4"/>
          <p:cNvSpPr>
            <a:spLocks noGrp="1"/>
          </p:cNvSpPr>
          <p:nvPr>
            <p:ph idx="1"/>
          </p:nvPr>
        </p:nvSpPr>
        <p:spPr/>
        <p:txBody>
          <a:bodyPr>
            <a:normAutofit/>
          </a:bodyPr>
          <a:lstStyle/>
          <a:p>
            <a:pPr marL="0" indent="0" eaLnBrk="1" hangingPunct="1">
              <a:lnSpc>
                <a:spcPct val="80000"/>
              </a:lnSpc>
              <a:buNone/>
            </a:pPr>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318936"/>
            <a:ext cx="6353050" cy="4979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descr="https://norj.ca/wp-content/uploads/2015/03/Headframe-June-2012_Kevin-OReilly.jpg"/>
          <p:cNvPicPr>
            <a:picLocks noChangeAspect="1" noChangeArrowheads="1"/>
          </p:cNvPicPr>
          <p:nvPr/>
        </p:nvPicPr>
        <p:blipFill rotWithShape="1">
          <a:blip r:embed="rId4">
            <a:extLst>
              <a:ext uri="{28A0092B-C50C-407E-A947-70E740481C1C}">
                <a14:useLocalDpi xmlns:a14="http://schemas.microsoft.com/office/drawing/2010/main" val="0"/>
              </a:ext>
            </a:extLst>
          </a:blip>
          <a:srcRect l="40246" t="5451" r="9771" b="23019"/>
          <a:stretch/>
        </p:blipFill>
        <p:spPr bwMode="auto">
          <a:xfrm>
            <a:off x="57573" y="2150478"/>
            <a:ext cx="3864966" cy="4148244"/>
          </a:xfrm>
          <a:prstGeom prst="roundRect">
            <a:avLst>
              <a:gd name="adj" fmla="val 8594"/>
            </a:avLst>
          </a:prstGeom>
          <a:solidFill>
            <a:srgbClr val="FFFFFF">
              <a:shade val="85000"/>
            </a:srgbClr>
          </a:solidFill>
          <a:ln>
            <a:noFill/>
          </a:ln>
          <a:effectLst>
            <a:reflection blurRad="12700" endPos="0" dist="5000" dir="5400000" sy="-100000" algn="bl" rotWithShape="0"/>
          </a:effectLst>
          <a:extLst/>
        </p:spPr>
      </p:pic>
    </p:spTree>
    <p:extLst>
      <p:ext uri="{BB962C8B-B14F-4D97-AF65-F5344CB8AC3E}">
        <p14:creationId xmlns:p14="http://schemas.microsoft.com/office/powerpoint/2010/main" val="398924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Southern NWT – Mining &amp; Hydro Legacy</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2134"/>
          <a:stretch/>
        </p:blipFill>
        <p:spPr bwMode="auto">
          <a:xfrm>
            <a:off x="76201" y="1142999"/>
            <a:ext cx="9067800" cy="5300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715" y="5980759"/>
            <a:ext cx="3276599" cy="400110"/>
          </a:xfrm>
          <a:prstGeom prst="rect">
            <a:avLst/>
          </a:prstGeom>
          <a:solidFill>
            <a:schemeClr val="bg1">
              <a:lumMod val="75000"/>
            </a:schemeClr>
          </a:solidFill>
        </p:spPr>
        <p:txBody>
          <a:bodyPr wrap="square" rtlCol="0">
            <a:spAutoFit/>
          </a:bodyPr>
          <a:lstStyle/>
          <a:p>
            <a:pPr algn="ctr"/>
            <a:r>
              <a:rPr lang="en-US" sz="2000" b="1" dirty="0" smtClean="0"/>
              <a:t>British Columbia</a:t>
            </a:r>
          </a:p>
        </p:txBody>
      </p:sp>
      <p:sp>
        <p:nvSpPr>
          <p:cNvPr id="7" name="TextBox 6"/>
          <p:cNvSpPr txBox="1"/>
          <p:nvPr/>
        </p:nvSpPr>
        <p:spPr>
          <a:xfrm>
            <a:off x="3886200" y="6014358"/>
            <a:ext cx="3276599" cy="400110"/>
          </a:xfrm>
          <a:prstGeom prst="rect">
            <a:avLst/>
          </a:prstGeom>
          <a:solidFill>
            <a:schemeClr val="bg1">
              <a:lumMod val="75000"/>
            </a:schemeClr>
          </a:solidFill>
        </p:spPr>
        <p:txBody>
          <a:bodyPr wrap="square" rtlCol="0">
            <a:spAutoFit/>
          </a:bodyPr>
          <a:lstStyle/>
          <a:p>
            <a:pPr algn="ctr"/>
            <a:r>
              <a:rPr lang="en-US" sz="2000" b="1" dirty="0" smtClean="0"/>
              <a:t>Alberta</a:t>
            </a:r>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saturation sat="175000"/>
                    </a14:imgEffect>
                  </a14:imgLayer>
                </a14:imgProps>
              </a:ext>
              <a:ext uri="{28A0092B-C50C-407E-A947-70E740481C1C}">
                <a14:useLocalDpi xmlns:a14="http://schemas.microsoft.com/office/drawing/2010/main" val="0"/>
              </a:ext>
            </a:extLst>
          </a:blip>
          <a:srcRect l="5500" t="3221" r="4307"/>
          <a:stretch/>
        </p:blipFill>
        <p:spPr>
          <a:xfrm>
            <a:off x="98997" y="1752600"/>
            <a:ext cx="2110803" cy="1912381"/>
          </a:xfrm>
          <a:prstGeom prst="rect">
            <a:avLst/>
          </a:prstGeom>
          <a:effectLst>
            <a:reflection endPos="0" dist="50800" dir="5400000" sy="-100000" algn="bl" rotWithShape="0"/>
          </a:effectLst>
        </p:spPr>
      </p:pic>
    </p:spTree>
    <p:extLst>
      <p:ext uri="{BB962C8B-B14F-4D97-AF65-F5344CB8AC3E}">
        <p14:creationId xmlns:p14="http://schemas.microsoft.com/office/powerpoint/2010/main" val="306217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Biomass for Heating</a:t>
            </a:r>
            <a:endParaRPr lang="en-US" dirty="0"/>
          </a:p>
        </p:txBody>
      </p:sp>
      <p:sp>
        <p:nvSpPr>
          <p:cNvPr id="6" name="Rectangle 5"/>
          <p:cNvSpPr/>
          <p:nvPr/>
        </p:nvSpPr>
        <p:spPr>
          <a:xfrm>
            <a:off x="152400" y="1454990"/>
            <a:ext cx="5410200" cy="5144485"/>
          </a:xfrm>
          <a:prstGeom prst="rect">
            <a:avLst/>
          </a:prstGeom>
        </p:spPr>
        <p:txBody>
          <a:bodyPr wrap="square">
            <a:spAutoFit/>
          </a:bodyPr>
          <a:lstStyle/>
          <a:p>
            <a:pPr marL="342900" indent="-342900">
              <a:lnSpc>
                <a:spcPct val="115000"/>
              </a:lnSpc>
              <a:spcAft>
                <a:spcPts val="1000"/>
              </a:spcAft>
              <a:buFont typeface="Arial" pitchFamily="34" charset="0"/>
              <a:buChar char="•"/>
            </a:pPr>
            <a:r>
              <a:rPr lang="en-CA" sz="2400" dirty="0" smtClean="0">
                <a:ea typeface="Calibri"/>
                <a:cs typeface="Times New Roman"/>
              </a:rPr>
              <a:t>30 biomass boilers feeding GNWT Assets installed in last 10 years</a:t>
            </a:r>
          </a:p>
          <a:p>
            <a:pPr marL="342900" indent="-342900">
              <a:lnSpc>
                <a:spcPct val="115000"/>
              </a:lnSpc>
              <a:spcAft>
                <a:spcPts val="1000"/>
              </a:spcAft>
              <a:buFont typeface="Arial" pitchFamily="34" charset="0"/>
              <a:buChar char="•"/>
            </a:pPr>
            <a:r>
              <a:rPr lang="en-CA" sz="2400" dirty="0" smtClean="0">
                <a:cs typeface="Times New Roman"/>
              </a:rPr>
              <a:t>18% of total GNWT heating use</a:t>
            </a:r>
          </a:p>
          <a:p>
            <a:pPr marL="342900" indent="-342900">
              <a:lnSpc>
                <a:spcPct val="115000"/>
              </a:lnSpc>
              <a:spcAft>
                <a:spcPts val="1000"/>
              </a:spcAft>
              <a:buFont typeface="Arial" pitchFamily="34" charset="0"/>
              <a:buChar char="•"/>
            </a:pPr>
            <a:r>
              <a:rPr lang="en-CA" sz="2400" dirty="0" smtClean="0">
                <a:cs typeface="Times New Roman"/>
              </a:rPr>
              <a:t>40,000 Tonnes of GHG emission reductions</a:t>
            </a:r>
            <a:endParaRPr lang="en-CA" sz="2400" dirty="0">
              <a:cs typeface="Times New Roman"/>
            </a:endParaRPr>
          </a:p>
          <a:p>
            <a:pPr marL="342900" indent="-342900">
              <a:lnSpc>
                <a:spcPct val="115000"/>
              </a:lnSpc>
              <a:spcAft>
                <a:spcPts val="1000"/>
              </a:spcAft>
              <a:buFont typeface="Arial" pitchFamily="34" charset="0"/>
              <a:buChar char="•"/>
            </a:pPr>
            <a:r>
              <a:rPr lang="en-US" sz="2400" dirty="0" smtClean="0"/>
              <a:t>GNWT supporting growing biomass heating market across NWT driven by private sector</a:t>
            </a:r>
          </a:p>
          <a:p>
            <a:pPr marL="342900" lvl="1" indent="-342900">
              <a:lnSpc>
                <a:spcPct val="115000"/>
              </a:lnSpc>
              <a:spcAft>
                <a:spcPts val="1000"/>
              </a:spcAft>
              <a:buFont typeface="Arial" pitchFamily="34" charset="0"/>
              <a:buChar char="•"/>
            </a:pPr>
            <a:endParaRPr lang="en-US" sz="2000" dirty="0"/>
          </a:p>
          <a:p>
            <a:pPr>
              <a:lnSpc>
                <a:spcPct val="115000"/>
              </a:lnSpc>
              <a:spcAft>
                <a:spcPts val="1000"/>
              </a:spcAft>
            </a:pPr>
            <a:endParaRPr lang="en-US" sz="1600" dirty="0"/>
          </a:p>
          <a:p>
            <a:pPr marR="0" lvl="0">
              <a:lnSpc>
                <a:spcPct val="115000"/>
              </a:lnSpc>
              <a:spcBef>
                <a:spcPts val="0"/>
              </a:spcBef>
              <a:spcAft>
                <a:spcPts val="1000"/>
              </a:spcAft>
            </a:pPr>
            <a:endParaRPr lang="en-US" sz="1400" dirty="0">
              <a:ea typeface="Calibri"/>
              <a:cs typeface="Times New Roma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7024" y="1658187"/>
            <a:ext cx="3298266" cy="4183810"/>
          </a:xfrm>
          <a:prstGeom prst="rect">
            <a:avLst/>
          </a:prstGeom>
        </p:spPr>
      </p:pic>
    </p:spTree>
    <p:extLst>
      <p:ext uri="{BB962C8B-B14F-4D97-AF65-F5344CB8AC3E}">
        <p14:creationId xmlns:p14="http://schemas.microsoft.com/office/powerpoint/2010/main" val="172008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obert_sexton\AppData\Roaming\OpenText\OTEdit\EC_content_server\c15993382\Transmission Line  Construction (helicopt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8" y="1371600"/>
            <a:ext cx="3759969" cy="4873815"/>
          </a:xfrm>
          <a:prstGeom prst="roundRect">
            <a:avLst>
              <a:gd name="adj" fmla="val 8594"/>
            </a:avLst>
          </a:prstGeom>
          <a:solidFill>
            <a:srgbClr val="FFFFFF">
              <a:shade val="85000"/>
            </a:srgbClr>
          </a:solidFill>
          <a:ln>
            <a:noFill/>
          </a:ln>
          <a:effectLst>
            <a:reflection blurRad="12700" endPos="0" dist="5000" dir="5400000" sy="-100000" algn="bl" rotWithShape="0"/>
          </a:effectLst>
          <a:extLst/>
        </p:spPr>
      </p:pic>
      <p:sp>
        <p:nvSpPr>
          <p:cNvPr id="3" name="Title 2"/>
          <p:cNvSpPr>
            <a:spLocks noGrp="1"/>
          </p:cNvSpPr>
          <p:nvPr>
            <p:ph type="title"/>
          </p:nvPr>
        </p:nvSpPr>
        <p:spPr/>
        <p:txBody>
          <a:bodyPr/>
          <a:lstStyle/>
          <a:p>
            <a:r>
              <a:rPr lang="en-US" dirty="0" smtClean="0"/>
              <a:t>Reduce Diesel Electricity</a:t>
            </a:r>
            <a:endParaRPr lang="en-US" dirty="0"/>
          </a:p>
        </p:txBody>
      </p:sp>
      <p:sp>
        <p:nvSpPr>
          <p:cNvPr id="4" name="Content Placeholder 3"/>
          <p:cNvSpPr>
            <a:spLocks noGrp="1"/>
          </p:cNvSpPr>
          <p:nvPr>
            <p:ph idx="10"/>
          </p:nvPr>
        </p:nvSpPr>
        <p:spPr/>
        <p:txBody>
          <a:bodyPr/>
          <a:lstStyle/>
          <a:p>
            <a:pPr lvl="1"/>
            <a:endParaRPr lang="en-US" dirty="0" smtClean="0"/>
          </a:p>
          <a:p>
            <a:endParaRPr lang="en-US" dirty="0"/>
          </a:p>
        </p:txBody>
      </p:sp>
      <p:pic>
        <p:nvPicPr>
          <p:cNvPr id="9" name="Picture 4" descr="C:\Users\wade_carpenter\Desktop\fort-simpson-head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10" y="1143000"/>
            <a:ext cx="5158158" cy="2749087"/>
          </a:xfrm>
          <a:prstGeom prst="roundRect">
            <a:avLst>
              <a:gd name="adj" fmla="val 8594"/>
            </a:avLst>
          </a:prstGeom>
          <a:solidFill>
            <a:srgbClr val="FFFFFF">
              <a:shade val="85000"/>
            </a:srgbClr>
          </a:solidFill>
          <a:ln>
            <a:noFill/>
          </a:ln>
          <a:effectLst>
            <a:reflection blurRad="12700" endPos="0" dist="5000" dir="5400000" sy="-100000" algn="bl" rotWithShape="0"/>
          </a:effectLs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a:ext>
            </a:extLst>
          </a:blip>
          <a:srcRect l="38886" t="24933" b="31132"/>
          <a:stretch/>
        </p:blipFill>
        <p:spPr>
          <a:xfrm>
            <a:off x="41564" y="4042354"/>
            <a:ext cx="5182403" cy="2395016"/>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Tree>
    <p:extLst>
      <p:ext uri="{BB962C8B-B14F-4D97-AF65-F5344CB8AC3E}">
        <p14:creationId xmlns:p14="http://schemas.microsoft.com/office/powerpoint/2010/main" val="3425470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609600"/>
            <a:ext cx="9012110" cy="583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6019800" y="1473700"/>
            <a:ext cx="2917978" cy="2643680"/>
            <a:chOff x="6435434" y="2359029"/>
            <a:chExt cx="2618510" cy="2530089"/>
          </a:xfrm>
        </p:grpSpPr>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saturation sat="175000"/>
                      </a14:imgEffect>
                    </a14:imgLayer>
                  </a14:imgProps>
                </a:ext>
                <a:ext uri="{28A0092B-C50C-407E-A947-70E740481C1C}">
                  <a14:useLocalDpi xmlns:a14="http://schemas.microsoft.com/office/drawing/2010/main" val="0"/>
                </a:ext>
              </a:extLst>
            </a:blip>
            <a:srcRect l="5500" t="3221" r="4307"/>
            <a:stretch/>
          </p:blipFill>
          <p:spPr>
            <a:xfrm>
              <a:off x="6435434" y="2359029"/>
              <a:ext cx="2618510" cy="2530089"/>
            </a:xfrm>
            <a:prstGeom prst="rect">
              <a:avLst/>
            </a:prstGeom>
            <a:effectLst>
              <a:reflection endPos="0" dist="50800" dir="5400000" sy="-100000" algn="bl" rotWithShape="0"/>
            </a:effectLst>
          </p:spPr>
        </p:pic>
        <p:sp>
          <p:nvSpPr>
            <p:cNvPr id="6" name="TextBox 5"/>
            <p:cNvSpPr txBox="1"/>
            <p:nvPr/>
          </p:nvSpPr>
          <p:spPr>
            <a:xfrm>
              <a:off x="7981446" y="2636537"/>
              <a:ext cx="990600" cy="369332"/>
            </a:xfrm>
            <a:prstGeom prst="rect">
              <a:avLst/>
            </a:prstGeom>
            <a:noFill/>
          </p:spPr>
          <p:txBody>
            <a:bodyPr wrap="square" rtlCol="0">
              <a:spAutoFit/>
            </a:bodyPr>
            <a:lstStyle/>
            <a:p>
              <a:r>
                <a:rPr lang="en-US" dirty="0" smtClean="0"/>
                <a:t>Inuvik </a:t>
              </a:r>
              <a:endParaRPr lang="en-US" dirty="0"/>
            </a:p>
          </p:txBody>
        </p:sp>
        <p:sp>
          <p:nvSpPr>
            <p:cNvPr id="7" name="Oval 6"/>
            <p:cNvSpPr/>
            <p:nvPr/>
          </p:nvSpPr>
          <p:spPr>
            <a:xfrm flipV="1">
              <a:off x="6858000" y="3195043"/>
              <a:ext cx="76200" cy="1013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6900514" y="2788543"/>
              <a:ext cx="1077959" cy="5078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5562600" y="4343400"/>
            <a:ext cx="3511856" cy="1938992"/>
          </a:xfrm>
          <a:prstGeom prst="rect">
            <a:avLst/>
          </a:prstGeom>
          <a:noFill/>
        </p:spPr>
        <p:txBody>
          <a:bodyPr wrap="square" rtlCol="0">
            <a:spAutoFit/>
          </a:bodyPr>
          <a:lstStyle/>
          <a:p>
            <a:pPr marL="285750" indent="-285750">
              <a:buFont typeface="Arial" pitchFamily="34" charset="0"/>
              <a:buChar char="•"/>
            </a:pPr>
            <a:r>
              <a:rPr lang="en-US" sz="2000" dirty="0"/>
              <a:t>NWT’s Largest Thermal Community (3,500 people</a:t>
            </a:r>
            <a:r>
              <a:rPr lang="en-US" sz="2000" dirty="0" smtClean="0"/>
              <a:t>)</a:t>
            </a:r>
          </a:p>
          <a:p>
            <a:pPr marL="285750" indent="-285750">
              <a:buFont typeface="Arial" pitchFamily="34" charset="0"/>
              <a:buChar char="•"/>
            </a:pPr>
            <a:r>
              <a:rPr lang="en-US" sz="2000" dirty="0" smtClean="0"/>
              <a:t>Phase II Feasibility underway</a:t>
            </a:r>
          </a:p>
          <a:p>
            <a:pPr marL="285750" indent="-285750">
              <a:buFont typeface="Arial" pitchFamily="34" charset="0"/>
              <a:buChar char="•"/>
            </a:pPr>
            <a:r>
              <a:rPr lang="en-US" sz="2000" dirty="0" smtClean="0"/>
              <a:t>2-4MW wind project</a:t>
            </a:r>
          </a:p>
          <a:p>
            <a:pPr marL="285750" indent="-285750">
              <a:buFont typeface="Arial" pitchFamily="34" charset="0"/>
              <a:buChar char="•"/>
            </a:pPr>
            <a:r>
              <a:rPr lang="en-US" sz="2000" dirty="0" smtClean="0"/>
              <a:t>4 km all season road</a:t>
            </a:r>
          </a:p>
          <a:p>
            <a:pPr marL="285750" indent="-285750">
              <a:buFont typeface="Arial" pitchFamily="34" charset="0"/>
              <a:buChar char="•"/>
            </a:pPr>
            <a:r>
              <a:rPr lang="en-US" sz="2000" dirty="0" smtClean="0"/>
              <a:t>Transmission Line</a:t>
            </a:r>
            <a:endParaRPr lang="en-US" sz="2000" dirty="0"/>
          </a:p>
        </p:txBody>
      </p:sp>
      <p:graphicFrame>
        <p:nvGraphicFramePr>
          <p:cNvPr id="13" name="Chart 12"/>
          <p:cNvGraphicFramePr>
            <a:graphicFrameLocks/>
          </p:cNvGraphicFramePr>
          <p:nvPr>
            <p:extLst>
              <p:ext uri="{D42A27DB-BD31-4B8C-83A1-F6EECF244321}">
                <p14:modId xmlns:p14="http://schemas.microsoft.com/office/powerpoint/2010/main" val="4285379782"/>
              </p:ext>
            </p:extLst>
          </p:nvPr>
        </p:nvGraphicFramePr>
        <p:xfrm>
          <a:off x="457200" y="950405"/>
          <a:ext cx="4776859" cy="3324832"/>
        </p:xfrm>
        <a:graphic>
          <a:graphicData uri="http://schemas.openxmlformats.org/drawingml/2006/chart">
            <c:chart xmlns:c="http://schemas.openxmlformats.org/drawingml/2006/chart" xmlns:r="http://schemas.openxmlformats.org/officeDocument/2006/relationships" r:id="rId6"/>
          </a:graphicData>
        </a:graphic>
      </p:graphicFrame>
      <p:sp>
        <p:nvSpPr>
          <p:cNvPr id="15" name="Title 2"/>
          <p:cNvSpPr txBox="1">
            <a:spLocks/>
          </p:cNvSpPr>
          <p:nvPr/>
        </p:nvSpPr>
        <p:spPr>
          <a:xfrm>
            <a:off x="457200" y="609600"/>
            <a:ext cx="8534400" cy="609600"/>
          </a:xfrm>
          <a:prstGeom prst="rect">
            <a:avLst/>
          </a:prstGeom>
        </p:spPr>
        <p:txBody>
          <a:bodyPr vert="horz" lIns="0" tIns="0" rIns="0" bIns="0" rtlCol="0" anchor="ctr">
            <a:normAutofit/>
          </a:bodyPr>
          <a:lstStyle>
            <a:lvl1pPr algn="l" defTabSz="914400" rtl="0" eaLnBrk="1" latinLnBrk="0" hangingPunct="1">
              <a:spcBef>
                <a:spcPct val="0"/>
              </a:spcBef>
              <a:buNone/>
              <a:defRPr sz="4000" b="0" kern="1200">
                <a:solidFill>
                  <a:srgbClr val="2699D5"/>
                </a:solidFill>
                <a:latin typeface="+mj-lt"/>
                <a:ea typeface="+mj-ea"/>
                <a:cs typeface="+mj-cs"/>
              </a:defRPr>
            </a:lvl1pPr>
          </a:lstStyle>
          <a:p>
            <a:r>
              <a:rPr lang="en-US" dirty="0" smtClean="0"/>
              <a:t>Inuvik NWT – Wind Feasibility</a:t>
            </a:r>
            <a:endParaRPr lang="en-US" dirty="0"/>
          </a:p>
        </p:txBody>
      </p:sp>
    </p:spTree>
    <p:extLst>
      <p:ext uri="{BB962C8B-B14F-4D97-AF65-F5344CB8AC3E}">
        <p14:creationId xmlns:p14="http://schemas.microsoft.com/office/powerpoint/2010/main" val="1177855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S Energy VIP Theme">
  <a:themeElements>
    <a:clrScheme name="GNWT VIP Theme">
      <a:dk1>
        <a:srgbClr val="000000"/>
      </a:dk1>
      <a:lt1>
        <a:srgbClr val="FFFFFF"/>
      </a:lt1>
      <a:dk2>
        <a:srgbClr val="C2C4C6"/>
      </a:dk2>
      <a:lt2>
        <a:srgbClr val="FFFFFF"/>
      </a:lt2>
      <a:accent1>
        <a:srgbClr val="2699D5"/>
      </a:accent1>
      <a:accent2>
        <a:srgbClr val="FEBE10"/>
      </a:accent2>
      <a:accent3>
        <a:srgbClr val="40BFB4"/>
      </a:accent3>
      <a:accent4>
        <a:srgbClr val="C75997"/>
      </a:accent4>
      <a:accent5>
        <a:srgbClr val="594B96"/>
      </a:accent5>
      <a:accent6>
        <a:srgbClr val="A15124"/>
      </a:accent6>
      <a:hlink>
        <a:srgbClr val="0076B6"/>
      </a:hlink>
      <a:folHlink>
        <a:srgbClr val="2699D5"/>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a:defRPr sz="2800"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3893</TotalTime>
  <Words>1648</Words>
  <Application>Microsoft Office PowerPoint</Application>
  <PresentationFormat>On-screen Show (4:3)</PresentationFormat>
  <Paragraphs>123</Paragraphs>
  <Slides>11</Slides>
  <Notes>11</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PWS Energy VIP Theme</vt:lpstr>
      <vt:lpstr>  REMOTE ENERGY SOLUTIONS  Hon. Wally Schumann Minister of Infrastructure </vt:lpstr>
      <vt:lpstr>Outline</vt:lpstr>
      <vt:lpstr>NWT Overview</vt:lpstr>
      <vt:lpstr>NWT Access</vt:lpstr>
      <vt:lpstr>NWT Resource Economy</vt:lpstr>
      <vt:lpstr>Southern NWT – Mining &amp; Hydro Legacy</vt:lpstr>
      <vt:lpstr>Biomass for Heating</vt:lpstr>
      <vt:lpstr>Reduce Diesel Electricity</vt:lpstr>
      <vt:lpstr>PowerPoint Presentation</vt:lpstr>
      <vt:lpstr>2030 NWT Energy &amp; Climate Change Strategy</vt:lpstr>
      <vt:lpstr>PowerPoint Presentation</vt:lpstr>
    </vt:vector>
  </TitlesOfParts>
  <Company>GNWT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Stewart</dc:creator>
  <cp:lastModifiedBy>Ryan Strain</cp:lastModifiedBy>
  <cp:revision>103</cp:revision>
  <cp:lastPrinted>2017-07-18T20:56:22Z</cp:lastPrinted>
  <dcterms:created xsi:type="dcterms:W3CDTF">2016-06-10T20:20:46Z</dcterms:created>
  <dcterms:modified xsi:type="dcterms:W3CDTF">2017-07-23T16:29:30Z</dcterms:modified>
</cp:coreProperties>
</file>