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74" r:id="rId5"/>
    <p:sldId id="388" r:id="rId6"/>
    <p:sldId id="400" r:id="rId7"/>
    <p:sldId id="398" r:id="rId8"/>
    <p:sldId id="389" r:id="rId9"/>
    <p:sldId id="386" r:id="rId10"/>
    <p:sldId id="391" r:id="rId11"/>
    <p:sldId id="406" r:id="rId12"/>
    <p:sldId id="399" r:id="rId13"/>
    <p:sldId id="405" r:id="rId14"/>
    <p:sldId id="390" r:id="rId15"/>
    <p:sldId id="394" r:id="rId16"/>
    <p:sldId id="407" r:id="rId17"/>
    <p:sldId id="380" r:id="rId18"/>
    <p:sldId id="384" r:id="rId19"/>
    <p:sldId id="381" r:id="rId20"/>
    <p:sldId id="397" r:id="rId21"/>
    <p:sldId id="401" r:id="rId22"/>
    <p:sldId id="404" r:id="rId23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2F8038-8322-473F-B1FC-3A31910D18C2}">
          <p14:sldIdLst>
            <p14:sldId id="374"/>
            <p14:sldId id="388"/>
            <p14:sldId id="400"/>
            <p14:sldId id="398"/>
            <p14:sldId id="389"/>
            <p14:sldId id="386"/>
            <p14:sldId id="391"/>
            <p14:sldId id="406"/>
            <p14:sldId id="399"/>
            <p14:sldId id="405"/>
            <p14:sldId id="390"/>
            <p14:sldId id="394"/>
            <p14:sldId id="407"/>
            <p14:sldId id="380"/>
            <p14:sldId id="384"/>
            <p14:sldId id="381"/>
            <p14:sldId id="397"/>
            <p14:sldId id="401"/>
            <p14:sldId id="404"/>
          </p14:sldIdLst>
        </p14:section>
        <p14:section name="Untitled Section" id="{5411D5A4-B53B-4A1C-BBCB-514B9E5AAA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13">
          <p15:clr>
            <a:srgbClr val="A4A3A4"/>
          </p15:clr>
        </p15:guide>
        <p15:guide id="4" orient="horz" pos="950">
          <p15:clr>
            <a:srgbClr val="A4A3A4"/>
          </p15:clr>
        </p15:guide>
        <p15:guide id="5" orient="horz" pos="674">
          <p15:clr>
            <a:srgbClr val="A4A3A4"/>
          </p15:clr>
        </p15:guide>
        <p15:guide id="6" pos="28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5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253" y="77"/>
      </p:cViewPr>
      <p:guideLst>
        <p:guide orient="horz" pos="2160"/>
        <p:guide pos="2880"/>
        <p:guide orient="horz" pos="4213"/>
        <p:guide orient="horz" pos="950"/>
        <p:guide orient="horz" pos="674"/>
        <p:guide pos="28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0FA4E-2D78-6843-B647-A9A9AD5C0C51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33A10-C84A-064A-A5DF-1F789E73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84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265E-0DD0-CA40-8F35-F680390CEBC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CC81A-F548-4C4D-898F-257522DF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95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80488" y="0"/>
            <a:ext cx="3853912" cy="68580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8299" y="609600"/>
            <a:ext cx="3086101" cy="4775200"/>
          </a:xfrm>
        </p:spPr>
        <p:txBody>
          <a:bodyPr lIns="304800" tIns="508000" rIns="304800" bIns="304800" anchor="t" anchorCtr="0">
            <a:noAutofit/>
          </a:bodyPr>
          <a:lstStyle>
            <a:lvl1pPr algn="l">
              <a:lnSpc>
                <a:spcPts val="3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DD-Primary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90" y="5384800"/>
            <a:ext cx="1736201" cy="4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360347" y="158496"/>
            <a:ext cx="3652434" cy="655929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448299" y="609600"/>
            <a:ext cx="3086101" cy="4775200"/>
          </a:xfrm>
        </p:spPr>
        <p:txBody>
          <a:bodyPr lIns="304800" tIns="508000" rIns="304800" bIns="304800" anchor="t" anchorCtr="0">
            <a:noAutofit/>
          </a:bodyPr>
          <a:lstStyle>
            <a:lvl1pPr algn="l">
              <a:lnSpc>
                <a:spcPts val="3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DDC-Primary-CMYK-4CO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580" y="6020644"/>
            <a:ext cx="1736201" cy="4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5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810500" y="6248400"/>
            <a:ext cx="1333500" cy="609600"/>
          </a:xfrm>
          <a:prstGeom prst="rect">
            <a:avLst/>
          </a:prstGeom>
          <a:noFill/>
        </p:spPr>
        <p:txBody>
          <a:bodyPr wrap="square" lIns="0" tIns="0" rIns="254000" bIns="0" rtlCol="0" anchor="ctr" anchorCtr="0">
            <a:noAutofit/>
          </a:bodyPr>
          <a:lstStyle/>
          <a:p>
            <a:pPr algn="r"/>
            <a:fld id="{C914AA34-3F6D-CD47-8D4F-8CCD1F2938C1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8300" y="6248400"/>
            <a:ext cx="5867400" cy="609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DDC-Primary-CMYK-4CO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6382587"/>
            <a:ext cx="1157467" cy="3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with Intro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" y="609600"/>
            <a:ext cx="48387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0500" y="6248400"/>
            <a:ext cx="1333500" cy="609600"/>
          </a:xfrm>
          <a:prstGeom prst="rect">
            <a:avLst/>
          </a:prstGeom>
          <a:noFill/>
        </p:spPr>
        <p:txBody>
          <a:bodyPr wrap="square" lIns="0" tIns="0" rIns="254000" bIns="0" rtlCol="0" anchor="ctr" anchorCtr="0">
            <a:noAutofit/>
          </a:bodyPr>
          <a:lstStyle/>
          <a:p>
            <a:pPr algn="r"/>
            <a:fld id="{C914AA34-3F6D-CD47-8D4F-8CCD1F2938C1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8300" y="6248400"/>
            <a:ext cx="5867400" cy="609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48300" y="609600"/>
            <a:ext cx="3086100" cy="50292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1"/>
          </p:nvPr>
        </p:nvSpPr>
        <p:spPr>
          <a:xfrm>
            <a:off x="5448298" y="2540000"/>
            <a:ext cx="3086101" cy="3098800"/>
          </a:xfrm>
        </p:spPr>
        <p:txBody>
          <a:bodyPr lIns="304800" tIns="304800" rIns="304800" bIns="3048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448298" y="609600"/>
            <a:ext cx="3086101" cy="1930400"/>
          </a:xfrm>
        </p:spPr>
        <p:txBody>
          <a:bodyPr lIns="304800" tIns="508000" rIns="304800" bIns="304800" anchor="t" anchorCtr="0">
            <a:noAutofit/>
          </a:bodyPr>
          <a:lstStyle>
            <a:lvl1pPr algn="l">
              <a:lnSpc>
                <a:spcPts val="3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DDC-Primary-CMYK-4CO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6382587"/>
            <a:ext cx="1157467" cy="3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5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924800" cy="5638800"/>
          </a:xfrm>
          <a:solidFill>
            <a:schemeClr val="bg1">
              <a:alpha val="85000"/>
            </a:schemeClr>
          </a:solidFill>
          <a:effectLst/>
        </p:spPr>
        <p:txBody>
          <a:bodyPr wrap="square" lIns="304800" tIns="360000" rIns="304800" bIns="304800" anchor="t" anchorCtr="0">
            <a:normAutofit/>
          </a:bodyPr>
          <a:lstStyle>
            <a:lvl1pPr algn="l">
              <a:lnSpc>
                <a:spcPts val="3600"/>
              </a:lnSpc>
              <a:defRPr sz="2400" b="0"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0500" y="6248400"/>
            <a:ext cx="1333500" cy="609600"/>
          </a:xfrm>
          <a:prstGeom prst="rect">
            <a:avLst/>
          </a:prstGeom>
          <a:noFill/>
        </p:spPr>
        <p:txBody>
          <a:bodyPr wrap="square" lIns="0" tIns="0" rIns="254000" bIns="0" rtlCol="0" anchor="ctr" anchorCtr="0">
            <a:noAutofit/>
          </a:bodyPr>
          <a:lstStyle/>
          <a:p>
            <a:pPr algn="r"/>
            <a:fld id="{C914AA34-3F6D-CD47-8D4F-8CCD1F2938C1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8300" y="6248400"/>
            <a:ext cx="5867400" cy="609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046477"/>
            <a:ext cx="7315200" cy="4287523"/>
          </a:xfrm>
        </p:spPr>
        <p:txBody>
          <a:bodyPr lIns="0" tIns="25400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DDC-Primary-CMYK-4CO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6382587"/>
            <a:ext cx="1157467" cy="3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and Titl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924800" cy="5638800"/>
          </a:xfrm>
          <a:solidFill>
            <a:schemeClr val="bg1">
              <a:alpha val="85000"/>
            </a:schemeClr>
          </a:solidFill>
          <a:effectLst/>
        </p:spPr>
        <p:txBody>
          <a:bodyPr wrap="square" lIns="304800" tIns="360000" rIns="304800" bIns="304800" anchor="t" anchorCtr="0">
            <a:normAutofit/>
          </a:bodyPr>
          <a:lstStyle>
            <a:lvl1pPr algn="l">
              <a:lnSpc>
                <a:spcPts val="3600"/>
              </a:lnSpc>
              <a:defRPr sz="2400" b="0"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0500" y="6248400"/>
            <a:ext cx="1333500" cy="609600"/>
          </a:xfrm>
          <a:prstGeom prst="rect">
            <a:avLst/>
          </a:prstGeom>
          <a:noFill/>
        </p:spPr>
        <p:txBody>
          <a:bodyPr wrap="square" lIns="0" tIns="0" rIns="254000" bIns="0" rtlCol="0" anchor="ctr" anchorCtr="0">
            <a:noAutofit/>
          </a:bodyPr>
          <a:lstStyle/>
          <a:p>
            <a:pPr algn="r"/>
            <a:fld id="{C914AA34-3F6D-CD47-8D4F-8CCD1F2938C1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8300" y="6248400"/>
            <a:ext cx="5867400" cy="609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041400"/>
            <a:ext cx="7315200" cy="4292600"/>
          </a:xfrm>
        </p:spPr>
        <p:txBody>
          <a:bodyPr lIns="0" tIns="254000" rIns="0" bIns="0" numCol="2" spcCol="3048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DDC-Primary-CMYK-4CO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6382587"/>
            <a:ext cx="1157467" cy="3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2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924800" cy="5638800"/>
          </a:xfrm>
          <a:solidFill>
            <a:schemeClr val="bg1">
              <a:alpha val="85000"/>
            </a:schemeClr>
          </a:solidFill>
          <a:effectLst/>
        </p:spPr>
        <p:txBody>
          <a:bodyPr wrap="square" lIns="304800" tIns="360000" rIns="304800" bIns="304800" anchor="t" anchorCtr="0">
            <a:normAutofit/>
          </a:bodyPr>
          <a:lstStyle>
            <a:lvl1pPr algn="l">
              <a:lnSpc>
                <a:spcPts val="3600"/>
              </a:lnSpc>
              <a:defRPr sz="2400" b="0"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0500" y="6248400"/>
            <a:ext cx="1333500" cy="609600"/>
          </a:xfrm>
          <a:prstGeom prst="rect">
            <a:avLst/>
          </a:prstGeom>
          <a:noFill/>
        </p:spPr>
        <p:txBody>
          <a:bodyPr wrap="square" lIns="0" tIns="0" rIns="254000" bIns="0" rtlCol="0" anchor="ctr" anchorCtr="0">
            <a:noAutofit/>
          </a:bodyPr>
          <a:lstStyle/>
          <a:p>
            <a:pPr algn="r"/>
            <a:fld id="{C914AA34-3F6D-CD47-8D4F-8CCD1F2938C1}" type="slidenum">
              <a:rPr lang="en-US" sz="100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8300" y="6248400"/>
            <a:ext cx="5867400" cy="609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041400"/>
            <a:ext cx="3505200" cy="4292600"/>
          </a:xfrm>
        </p:spPr>
        <p:txBody>
          <a:bodyPr lIns="0" tIns="25400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24400" y="1041400"/>
            <a:ext cx="3505200" cy="4292600"/>
          </a:xfrm>
        </p:spPr>
        <p:txBody>
          <a:bodyPr lIns="0" tIns="25400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 descr="DDC-Primary-CMYK-4CO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6382587"/>
            <a:ext cx="1157467" cy="3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5417539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8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72" r:id="rId4"/>
    <p:sldLayoutId id="2147483676" r:id="rId5"/>
    <p:sldLayoutId id="2147483674" r:id="rId6"/>
    <p:sldLayoutId id="2147483675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Arial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1800"/>
        </a:lnSpc>
        <a:spcBef>
          <a:spcPts val="0"/>
        </a:spcBef>
        <a:spcAft>
          <a:spcPts val="2000"/>
        </a:spcAft>
        <a:buFont typeface="Arial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1800"/>
        </a:lnSpc>
        <a:spcBef>
          <a:spcPts val="0"/>
        </a:spcBef>
        <a:spcAft>
          <a:spcPts val="2000"/>
        </a:spcAft>
        <a:buFont typeface="Arial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1800"/>
        </a:lnSpc>
        <a:spcBef>
          <a:spcPts val="0"/>
        </a:spcBef>
        <a:spcAft>
          <a:spcPts val="2000"/>
        </a:spcAft>
        <a:buFont typeface="Arial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1800"/>
        </a:lnSpc>
        <a:spcBef>
          <a:spcPts val="0"/>
        </a:spcBef>
        <a:spcAft>
          <a:spcPts val="2000"/>
        </a:spcAft>
        <a:buFont typeface="Arial"/>
        <a:buChar char="»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8420" y="304800"/>
            <a:ext cx="3575222" cy="5352288"/>
          </a:xfrm>
        </p:spPr>
        <p:txBody>
          <a:bodyPr/>
          <a:lstStyle/>
          <a:p>
            <a:pPr algn="ctr"/>
            <a:r>
              <a:rPr lang="en-US" dirty="0" smtClean="0"/>
              <a:t>PNWER 2015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Brendan Bell,</a:t>
            </a:r>
            <a:br>
              <a:rPr lang="en-US" dirty="0" smtClean="0"/>
            </a:br>
            <a:r>
              <a:rPr lang="en-US" dirty="0" smtClean="0"/>
              <a:t>CEO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November 17, 2015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62" y="825540"/>
            <a:ext cx="4521192" cy="48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84" y="326002"/>
            <a:ext cx="8130747" cy="559700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05515" y="6212159"/>
            <a:ext cx="6384324" cy="551107"/>
          </a:xfrm>
          <a:prstGeom prst="rect">
            <a:avLst/>
          </a:prstGeom>
          <a:noFill/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 smtClean="0">
                <a:solidFill>
                  <a:srgbClr val="020202"/>
                </a:solidFill>
              </a:rPr>
              <a:t>Jay Samples</a:t>
            </a:r>
            <a:endParaRPr lang="en-US" sz="2000" b="1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8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86" y="377068"/>
            <a:ext cx="8299249" cy="54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0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07" y="331000"/>
            <a:ext cx="8281941" cy="552050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05515" y="6212159"/>
            <a:ext cx="6384324" cy="551107"/>
          </a:xfrm>
          <a:prstGeom prst="rect">
            <a:avLst/>
          </a:prstGeom>
          <a:noFill/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 smtClean="0">
                <a:solidFill>
                  <a:srgbClr val="020202"/>
                </a:solidFill>
              </a:rPr>
              <a:t>Reclamation</a:t>
            </a:r>
            <a:endParaRPr lang="en-US" sz="2000" b="1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" t="5752" b="5702"/>
          <a:stretch/>
        </p:blipFill>
        <p:spPr>
          <a:xfrm>
            <a:off x="461319" y="313393"/>
            <a:ext cx="8221362" cy="55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5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2487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31972" y="970961"/>
            <a:ext cx="8860093" cy="4581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781" y="5214418"/>
            <a:ext cx="635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DeBeers and Bloomberg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6131" y="6186170"/>
            <a:ext cx="7138087" cy="551107"/>
          </a:xfrm>
          <a:prstGeom prst="rect">
            <a:avLst/>
          </a:prstGeom>
          <a:noFill/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 smtClean="0">
                <a:solidFill>
                  <a:srgbClr val="020202"/>
                </a:solidFill>
              </a:rPr>
              <a:t>Diamond and Iron Ore Demand</a:t>
            </a:r>
            <a:endParaRPr lang="en-US" sz="2000" b="1" dirty="0">
              <a:solidFill>
                <a:srgbClr val="02020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80" y="1259637"/>
            <a:ext cx="4271617" cy="3389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5237" y="1476452"/>
            <a:ext cx="4566828" cy="36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44594" y="6261584"/>
            <a:ext cx="7138087" cy="551107"/>
          </a:xfrm>
          <a:prstGeom prst="rect">
            <a:avLst/>
          </a:prstGeom>
          <a:noFill/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020202"/>
                </a:solidFill>
              </a:rPr>
              <a:t>Rough Diamond Supply and Demand Forecast</a:t>
            </a:r>
            <a:endParaRPr lang="en-US" sz="2000" b="1" dirty="0">
              <a:solidFill>
                <a:srgbClr val="02020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2" y="584886"/>
            <a:ext cx="8246757" cy="51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96" y="682932"/>
            <a:ext cx="7801208" cy="528221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44594" y="6261584"/>
            <a:ext cx="7138087" cy="551107"/>
          </a:xfrm>
          <a:prstGeom prst="rect">
            <a:avLst/>
          </a:prstGeom>
          <a:noFill/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b="1" dirty="0" smtClean="0">
                <a:solidFill>
                  <a:srgbClr val="020202"/>
                </a:solidFill>
              </a:rPr>
              <a:t>Projected Global Rough Diamond Production</a:t>
            </a:r>
            <a:endParaRPr lang="en-US" sz="2000" b="1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6420" y="1083939"/>
            <a:ext cx="5885964" cy="4904970"/>
          </a:xfrm>
          <a:prstGeom prst="rect">
            <a:avLst/>
          </a:prstGeom>
        </p:spPr>
      </p:pic>
      <p:pic>
        <p:nvPicPr>
          <p:cNvPr id="6" name="Picture 6" descr="http://www.emapsworld.com/images/north-america-zoomed-globe-map-black-and-white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5" y="268392"/>
            <a:ext cx="2726619" cy="194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397740" y="1030806"/>
            <a:ext cx="1614831" cy="770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4196" y="6183774"/>
            <a:ext cx="6384324" cy="551107"/>
          </a:xfrm>
          <a:prstGeom prst="rect">
            <a:avLst/>
          </a:prstGeom>
          <a:noFill/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 smtClean="0">
                <a:solidFill>
                  <a:srgbClr val="020202"/>
                </a:solidFill>
              </a:rPr>
              <a:t>The Diavik Mine</a:t>
            </a:r>
            <a:endParaRPr lang="en-US" sz="2000" b="1" dirty="0">
              <a:solidFill>
                <a:srgbClr val="02020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7" y="359909"/>
            <a:ext cx="8160725" cy="54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2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7038" y="6212159"/>
            <a:ext cx="6384324" cy="551107"/>
          </a:xfrm>
          <a:prstGeom prst="rect">
            <a:avLst/>
          </a:prstGeom>
          <a:noFill/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b="1" dirty="0">
              <a:solidFill>
                <a:srgbClr val="02020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40" y="417434"/>
            <a:ext cx="8194863" cy="548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4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27" y="381305"/>
            <a:ext cx="8336692" cy="55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8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54" y="437873"/>
            <a:ext cx="8224365" cy="52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2490" y="5832256"/>
            <a:ext cx="635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Maps</a:t>
            </a:r>
            <a:endParaRPr lang="en-US" sz="1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9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83740" y="2498780"/>
            <a:ext cx="7772400" cy="0"/>
          </a:xfrm>
          <a:prstGeom prst="line">
            <a:avLst/>
          </a:prstGeom>
          <a:ln>
            <a:solidFill>
              <a:srgbClr val="02020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56050" y="2320269"/>
            <a:ext cx="362465" cy="36246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636" y="1638270"/>
            <a:ext cx="149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20202"/>
                </a:solidFill>
              </a:rPr>
              <a:t>1991</a:t>
            </a: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3666" y="1638270"/>
            <a:ext cx="149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20202"/>
                </a:solidFill>
              </a:rPr>
              <a:t>2013</a:t>
            </a: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49608" y="2320269"/>
            <a:ext cx="362465" cy="36246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98326" y="2317547"/>
            <a:ext cx="362465" cy="36246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74907" y="2312619"/>
            <a:ext cx="362465" cy="36246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56881" y="2312619"/>
            <a:ext cx="362465" cy="36246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8302" y="4313806"/>
            <a:ext cx="1878228" cy="551107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A" sz="2000" b="1" dirty="0" smtClean="0">
                <a:solidFill>
                  <a:srgbClr val="020202"/>
                </a:solidFill>
              </a:rPr>
              <a:t>Discovery</a:t>
            </a:r>
            <a:endParaRPr lang="en-US" sz="2000" b="1" dirty="0">
              <a:solidFill>
                <a:srgbClr val="02020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33149" y="3290793"/>
            <a:ext cx="2187146" cy="721385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A" sz="2000" b="1" dirty="0" smtClean="0">
                <a:solidFill>
                  <a:srgbClr val="020202"/>
                </a:solidFill>
              </a:rPr>
              <a:t>Ekati Production</a:t>
            </a:r>
            <a:endParaRPr lang="en-US" sz="2000" b="1" dirty="0">
              <a:solidFill>
                <a:srgbClr val="02020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4542" y="1640990"/>
            <a:ext cx="149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20202"/>
                </a:solidFill>
              </a:rPr>
              <a:t>2004</a:t>
            </a: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6511" y="1638270"/>
            <a:ext cx="149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20202"/>
                </a:solidFill>
              </a:rPr>
              <a:t>2003</a:t>
            </a: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1242" y="1638270"/>
            <a:ext cx="149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20202"/>
                </a:solidFill>
              </a:rPr>
              <a:t>1998</a:t>
            </a:r>
            <a:endParaRPr lang="en-US" dirty="0">
              <a:solidFill>
                <a:srgbClr val="02020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44791" y="4313806"/>
            <a:ext cx="2187146" cy="721385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A" sz="2000" b="1" dirty="0" smtClean="0">
                <a:solidFill>
                  <a:srgbClr val="020202"/>
                </a:solidFill>
              </a:rPr>
              <a:t>Diavik Production</a:t>
            </a:r>
            <a:endParaRPr lang="en-US" sz="2000" b="1" dirty="0">
              <a:solidFill>
                <a:srgbClr val="020202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91502" y="3290793"/>
            <a:ext cx="2421928" cy="721385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A" sz="2000" b="1" dirty="0" smtClean="0">
                <a:solidFill>
                  <a:srgbClr val="020202"/>
                </a:solidFill>
              </a:rPr>
              <a:t>Aber Buys Harry Winston</a:t>
            </a:r>
            <a:endParaRPr lang="en-US" sz="2000" b="1" dirty="0">
              <a:solidFill>
                <a:srgbClr val="020202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04452" y="4313806"/>
            <a:ext cx="2187146" cy="1054501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A" sz="2000" b="1" dirty="0" smtClean="0">
                <a:solidFill>
                  <a:srgbClr val="020202"/>
                </a:solidFill>
              </a:rPr>
              <a:t>Dominion Diamond  Buys Ekati</a:t>
            </a:r>
            <a:endParaRPr lang="en-US" sz="2000" b="1" dirty="0">
              <a:solidFill>
                <a:srgbClr val="020202"/>
              </a:solidFill>
            </a:endParaRPr>
          </a:p>
        </p:txBody>
      </p:sp>
      <p:cxnSp>
        <p:nvCxnSpPr>
          <p:cNvPr id="21" name="Straight Arrow Connector 20"/>
          <p:cNvCxnSpPr>
            <a:stCxn id="5" idx="4"/>
          </p:cNvCxnSpPr>
          <p:nvPr/>
        </p:nvCxnSpPr>
        <p:spPr>
          <a:xfrm flipH="1">
            <a:off x="737282" y="2682735"/>
            <a:ext cx="1" cy="16310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26720" y="2693764"/>
            <a:ext cx="0" cy="5805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81614" y="2682735"/>
            <a:ext cx="1" cy="16310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460255" y="2686627"/>
            <a:ext cx="1" cy="16310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346351" y="2690973"/>
            <a:ext cx="0" cy="5805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3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79" y="377073"/>
            <a:ext cx="8269034" cy="551268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15818" y="6183562"/>
            <a:ext cx="6384324" cy="551107"/>
          </a:xfrm>
          <a:prstGeom prst="rect">
            <a:avLst/>
          </a:prstGeom>
          <a:noFill/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 smtClean="0">
                <a:solidFill>
                  <a:srgbClr val="020202"/>
                </a:solidFill>
              </a:rPr>
              <a:t>The Ekati Mine</a:t>
            </a:r>
            <a:endParaRPr lang="en-US" sz="2000" b="1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1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236" y="426083"/>
            <a:ext cx="7599888" cy="5353401"/>
          </a:xfrm>
          <a:prstGeom prst="rect">
            <a:avLst/>
          </a:prstGeom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18726" y="6212054"/>
            <a:ext cx="6384324" cy="551107"/>
          </a:xfrm>
          <a:prstGeom prst="rect">
            <a:avLst/>
          </a:prstGeom>
          <a:noFill/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 smtClean="0">
                <a:solidFill>
                  <a:srgbClr val="020202"/>
                </a:solidFill>
              </a:rPr>
              <a:t>The 78-Carat Ekati Spirit</a:t>
            </a:r>
            <a:endParaRPr lang="en-US" sz="2000" b="1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5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21" y="432359"/>
            <a:ext cx="8242126" cy="53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1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54" y="271843"/>
            <a:ext cx="8273878" cy="551591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18726" y="6212054"/>
            <a:ext cx="6384324" cy="551107"/>
          </a:xfrm>
          <a:prstGeom prst="rect">
            <a:avLst/>
          </a:prstGeom>
          <a:noFill/>
          <a:effectLst/>
        </p:spPr>
        <p:txBody>
          <a:bodyPr vert="horz" wrap="square" lIns="304800" tIns="304800" rIns="304800" bIns="304800" rtlCol="0" anchor="ctr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0" kern="1200">
                <a:ln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 smtClean="0">
                <a:solidFill>
                  <a:srgbClr val="020202"/>
                </a:solidFill>
              </a:rPr>
              <a:t>Signing of Devolution Agreement</a:t>
            </a:r>
            <a:endParaRPr lang="en-US" sz="2000" b="1" dirty="0">
              <a:solidFill>
                <a:srgbClr val="02020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490" y="5832256"/>
            <a:ext cx="635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GNWT</a:t>
            </a:r>
            <a:endParaRPr lang="en-US" sz="1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2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56" y="348049"/>
            <a:ext cx="8229601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65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63666A"/>
      </a:dk1>
      <a:lt1>
        <a:sysClr val="window" lastClr="FFFFFF"/>
      </a:lt1>
      <a:dk2>
        <a:srgbClr val="009CDE"/>
      </a:dk2>
      <a:lt2>
        <a:srgbClr val="F5F5F5"/>
      </a:lt2>
      <a:accent1>
        <a:srgbClr val="009CDE"/>
      </a:accent1>
      <a:accent2>
        <a:srgbClr val="DA291C"/>
      </a:accent2>
      <a:accent3>
        <a:srgbClr val="6FC585"/>
      </a:accent3>
      <a:accent4>
        <a:srgbClr val="6963B4"/>
      </a:accent4>
      <a:accent5>
        <a:srgbClr val="4BACC6"/>
      </a:accent5>
      <a:accent6>
        <a:srgbClr val="F79646"/>
      </a:accent6>
      <a:hlink>
        <a:srgbClr val="0060DE"/>
      </a:hlink>
      <a:folHlink>
        <a:srgbClr val="6500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AFA4608186C74D9770A7F1274F223E" ma:contentTypeVersion="4" ma:contentTypeDescription="Create a new document." ma:contentTypeScope="" ma:versionID="d0d40ff6508be3b801dd2012d19d4437">
  <xsd:schema xmlns:xsd="http://www.w3.org/2001/XMLSchema" xmlns:xs="http://www.w3.org/2001/XMLSchema" xmlns:p="http://schemas.microsoft.com/office/2006/metadata/properties" xmlns:ns2="1a66c8ad-3a3c-4523-9570-d94be60a4aaa" xmlns:ns3="e6460cb2-3bf1-4f51-abc2-289b7226de81" targetNamespace="http://schemas.microsoft.com/office/2006/metadata/properties" ma:root="true" ma:fieldsID="762ea8e6e777aec391cd782e461c76c7" ns2:_="" ns3:_="">
    <xsd:import namespace="1a66c8ad-3a3c-4523-9570-d94be60a4aaa"/>
    <xsd:import namespace="e6460cb2-3bf1-4f51-abc2-289b7226de81"/>
    <xsd:element name="properties">
      <xsd:complexType>
        <xsd:sequence>
          <xsd:element name="documentManagement">
            <xsd:complexType>
              <xsd:all>
                <xsd:element ref="ns2:Process_x0020__x0026__x0020_Report_x0020_Templates" minOccurs="0"/>
                <xsd:element ref="ns2:Template_x0020_Typ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6c8ad-3a3c-4523-9570-d94be60a4aaa" elementFormDefault="qualified">
    <xsd:import namespace="http://schemas.microsoft.com/office/2006/documentManagement/types"/>
    <xsd:import namespace="http://schemas.microsoft.com/office/infopath/2007/PartnerControls"/>
    <xsd:element name="Process_x0020__x0026__x0020_Report_x0020_Templates" ma:index="8" nillable="true" ma:displayName="Process &amp; Report Templates" ma:internalName="Process_x0020__x0026__x0020_Report_x0020_Templates">
      <xsd:simpleType>
        <xsd:restriction base="dms:Text">
          <xsd:maxLength value="255"/>
        </xsd:restriction>
      </xsd:simpleType>
    </xsd:element>
    <xsd:element name="Template_x0020_Types" ma:index="9" nillable="true" ma:displayName="Template Types" ma:internalName="Template_x0020_Typ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60cb2-3bf1-4f51-abc2-289b7226de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_x0020_Types xmlns="1a66c8ad-3a3c-4523-9570-d94be60a4aaa" xsi:nil="true"/>
    <Process_x0020__x0026__x0020_Report_x0020_Templates xmlns="1a66c8ad-3a3c-4523-9570-d94be60a4aaa" xsi:nil="true"/>
  </documentManagement>
</p:properties>
</file>

<file path=customXml/itemProps1.xml><?xml version="1.0" encoding="utf-8"?>
<ds:datastoreItem xmlns:ds="http://schemas.openxmlformats.org/officeDocument/2006/customXml" ds:itemID="{D5D5E68D-7095-4853-AF03-641719A3B5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6c8ad-3a3c-4523-9570-d94be60a4aaa"/>
    <ds:schemaRef ds:uri="e6460cb2-3bf1-4f51-abc2-289b7226de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67971A-EF15-44D3-BFF3-8B20A24832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EF93E-8D21-4FB6-9A71-AE5991647097}">
  <ds:schemaRefs>
    <ds:schemaRef ds:uri="http://purl.org/dc/elements/1.1/"/>
    <ds:schemaRef ds:uri="http://purl.org/dc/dcmitype/"/>
    <ds:schemaRef ds:uri="http://schemas.microsoft.com/office/infopath/2007/PartnerControls"/>
    <ds:schemaRef ds:uri="1a66c8ad-3a3c-4523-9570-d94be60a4aaa"/>
    <ds:schemaRef ds:uri="http://schemas.microsoft.com/office/2006/documentManagement/types"/>
    <ds:schemaRef ds:uri="http://purl.org/dc/terms/"/>
    <ds:schemaRef ds:uri="e6460cb2-3bf1-4f51-abc2-289b7226de81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65</Words>
  <Application>Microsoft Office PowerPoint</Application>
  <PresentationFormat>On-screen Show (4:3)</PresentationFormat>
  <Paragraphs>23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think-cell Slide</vt:lpstr>
      <vt:lpstr>PNWER 2015      Brendan Bell, CEO  November 17,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Works Design Communications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 Kazak</dc:creator>
  <cp:lastModifiedBy>Worsley-Brown, Laura</cp:lastModifiedBy>
  <cp:revision>211</cp:revision>
  <cp:lastPrinted>2013-04-05T19:43:59Z</cp:lastPrinted>
  <dcterms:created xsi:type="dcterms:W3CDTF">2013-03-22T16:07:30Z</dcterms:created>
  <dcterms:modified xsi:type="dcterms:W3CDTF">2015-11-17T00:04:03Z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0x010100A3AFA4608186C74D9770A7F1274F223E</vt:lpwstr>
  </property>
</Properties>
</file>